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 id="2147483660" r:id="rId2"/>
    <p:sldMasterId id="2147483672" r:id="rId3"/>
    <p:sldMasterId id="2147483696" r:id="rId4"/>
  </p:sldMasterIdLst>
  <p:notesMasterIdLst>
    <p:notesMasterId r:id="rId40"/>
  </p:notesMasterIdLst>
  <p:handoutMasterIdLst>
    <p:handoutMasterId r:id="rId41"/>
  </p:handoutMasterIdLst>
  <p:sldIdLst>
    <p:sldId id="391" r:id="rId5"/>
    <p:sldId id="280" r:id="rId6"/>
    <p:sldId id="369" r:id="rId7"/>
    <p:sldId id="381" r:id="rId8"/>
    <p:sldId id="379" r:id="rId9"/>
    <p:sldId id="378" r:id="rId10"/>
    <p:sldId id="271" r:id="rId11"/>
    <p:sldId id="380" r:id="rId12"/>
    <p:sldId id="305" r:id="rId13"/>
    <p:sldId id="303" r:id="rId14"/>
    <p:sldId id="383" r:id="rId15"/>
    <p:sldId id="316" r:id="rId16"/>
    <p:sldId id="335" r:id="rId17"/>
    <p:sldId id="382" r:id="rId18"/>
    <p:sldId id="314" r:id="rId19"/>
    <p:sldId id="312" r:id="rId20"/>
    <p:sldId id="309" r:id="rId21"/>
    <p:sldId id="351" r:id="rId22"/>
    <p:sldId id="311" r:id="rId23"/>
    <p:sldId id="338" r:id="rId24"/>
    <p:sldId id="358" r:id="rId25"/>
    <p:sldId id="361" r:id="rId26"/>
    <p:sldId id="362" r:id="rId27"/>
    <p:sldId id="388" r:id="rId28"/>
    <p:sldId id="389" r:id="rId29"/>
    <p:sldId id="319" r:id="rId30"/>
    <p:sldId id="321" r:id="rId31"/>
    <p:sldId id="384" r:id="rId32"/>
    <p:sldId id="385" r:id="rId33"/>
    <p:sldId id="386" r:id="rId34"/>
    <p:sldId id="387" r:id="rId35"/>
    <p:sldId id="343" r:id="rId36"/>
    <p:sldId id="267" r:id="rId37"/>
    <p:sldId id="364" r:id="rId38"/>
    <p:sldId id="36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58A"/>
    <a:srgbClr val="616265"/>
    <a:srgbClr val="215591"/>
    <a:srgbClr val="25488D"/>
    <a:srgbClr val="2A3A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2238" autoAdjust="0"/>
  </p:normalViewPr>
  <p:slideViewPr>
    <p:cSldViewPr snapToGrid="0">
      <p:cViewPr varScale="1">
        <p:scale>
          <a:sx n="57" d="100"/>
          <a:sy n="57" d="100"/>
        </p:scale>
        <p:origin x="1854" y="72"/>
      </p:cViewPr>
      <p:guideLst/>
    </p:cSldViewPr>
  </p:slideViewPr>
  <p:notesTextViewPr>
    <p:cViewPr>
      <p:scale>
        <a:sx n="1" d="1"/>
        <a:sy n="1" d="1"/>
      </p:scale>
      <p:origin x="0" y="0"/>
    </p:cViewPr>
  </p:notesTextViewPr>
  <p:notesViewPr>
    <p:cSldViewPr snapToGrid="0">
      <p:cViewPr varScale="1">
        <p:scale>
          <a:sx n="100" d="100"/>
          <a:sy n="100" d="100"/>
        </p:scale>
        <p:origin x="269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D2AABDC-1C1E-440F-BD4E-A103B62B76DF}" type="datetimeFigureOut">
              <a:rPr lang="en-US" smtClean="0"/>
              <a:t>4/25/2020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D64AE-8EB5-43E2-ABA9-13ED076C152F}" type="slidenum">
              <a:rPr lang="en-US" smtClean="0"/>
              <a:t>‹#›</a:t>
            </a:fld>
            <a:endParaRPr lang="en-US"/>
          </a:p>
        </p:txBody>
      </p:sp>
    </p:spTree>
    <p:extLst>
      <p:ext uri="{BB962C8B-B14F-4D97-AF65-F5344CB8AC3E}">
        <p14:creationId xmlns:p14="http://schemas.microsoft.com/office/powerpoint/2010/main" val="3415652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F8171A-ABF6-437D-AA96-5376BB794E44}" type="datetimeFigureOut">
              <a:rPr lang="en-US" smtClean="0"/>
              <a:t>4/25/2020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A39C0A-C793-4372-962D-3E4173FA06F6}" type="slidenum">
              <a:rPr lang="en-US" smtClean="0"/>
              <a:t>‹#›</a:t>
            </a:fld>
            <a:endParaRPr lang="en-US"/>
          </a:p>
        </p:txBody>
      </p:sp>
    </p:spTree>
    <p:extLst>
      <p:ext uri="{BB962C8B-B14F-4D97-AF65-F5344CB8AC3E}">
        <p14:creationId xmlns:p14="http://schemas.microsoft.com/office/powerpoint/2010/main" val="3264674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ubmed.ncbi.nlm.nih.gov/"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www.nlm.nih.gov/oet/ed/pubmed/toolkit.html" TargetMode="External"/><Relationship Id="rId4" Type="http://schemas.openxmlformats.org/officeDocument/2006/relationships/hyperlink" Target="https://www.nlm.nih.gov/pubs/techbul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nlm.nih.gov/pubs/techbull/ja19/ja19_pubmed_labs_linkout.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cbi.nlm.nih.gov/labs/pubmed/help/#best-match-algorith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cbi.nlm.nih.gov/labs/pubmed/?term=treatment+incidental+adenocarcinoma"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ncbi.nlm.nih.gov/labs/pubmed/?term=lancet+oncol" TargetMode="External"/><Relationship Id="rId5" Type="http://schemas.openxmlformats.org/officeDocument/2006/relationships/hyperlink" Target="https://www.ncbi.nlm.nih.gov/labs/pubmed/?term=fagerness+j" TargetMode="External"/><Relationship Id="rId4" Type="http://schemas.openxmlformats.org/officeDocument/2006/relationships/hyperlink" Target="https://www.ncbi.nlm.nih.gov/labs/pubmed/?term=neale+science+2019"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slides were created by the National Center for Biotechnology Information (NCBI) and adapted by the Office of Engagement and Training (OET) at the U.S. National Library of Medicine.</a:t>
            </a:r>
          </a:p>
          <a:p>
            <a:r>
              <a:rPr lang="en-US" dirty="0"/>
              <a:t>We encourage you to copy and adapt these slides to your outreach and training needs and style appropriate to your audience.  These slides are free of copyright restriction, but we appreciate attribution to the U.S. National Library of Medicine.</a:t>
            </a:r>
          </a:p>
          <a:p>
            <a:endParaRPr lang="en-US" dirty="0"/>
          </a:p>
          <a:p>
            <a:r>
              <a:rPr lang="en-US" dirty="0"/>
              <a:t>These slides were created at the end of September 2019 and updated in March 2020. Please keep your materials up to date by testing all examples and assertions using the new PubMed (</a:t>
            </a:r>
            <a:r>
              <a:rPr lang="en-US" dirty="0">
                <a:hlinkClick r:id="rId3"/>
              </a:rPr>
              <a:t>https://pubmed.ncbi.nlm.nih.gov/</a:t>
            </a:r>
            <a:r>
              <a:rPr lang="en-US" dirty="0"/>
              <a:t>), by monitoring the PubMed news via the NLM Technical Bulletin (</a:t>
            </a:r>
            <a:r>
              <a:rPr lang="en-US" dirty="0">
                <a:hlinkClick r:id="rId4"/>
              </a:rPr>
              <a:t>https://www.nlm.nih.gov/pubs/techbull</a:t>
            </a:r>
            <a:r>
              <a:rPr lang="en-US" dirty="0"/>
              <a:t>/), and by checking out the PubMed Trainer's Toolkit (</a:t>
            </a:r>
            <a:r>
              <a:rPr lang="en-US" sz="1200" u="sng" kern="1200" dirty="0">
                <a:solidFill>
                  <a:schemeClr val="tx1"/>
                </a:solidFill>
                <a:effectLst/>
                <a:latin typeface="+mn-lt"/>
                <a:ea typeface="+mn-ea"/>
                <a:cs typeface="+mn-cs"/>
                <a:hlinkClick r:id="rId5"/>
              </a:rPr>
              <a:t>http://www.nlm.nih.gov/oet/ed/pubmed/toolkit.html</a:t>
            </a:r>
            <a:r>
              <a:rPr lang="en-US" sz="1200" u="sng" kern="1200" dirty="0">
                <a:solidFill>
                  <a:schemeClr val="tx1"/>
                </a:solidFill>
                <a:effectLst/>
                <a:latin typeface="+mn-lt"/>
                <a:ea typeface="+mn-ea"/>
                <a:cs typeface="+mn-cs"/>
              </a:rPr>
              <a:t>)</a:t>
            </a:r>
            <a:endParaRPr lang="en-US" dirty="0"/>
          </a:p>
          <a:p>
            <a:endParaRPr lang="en-US" dirty="0"/>
          </a:p>
          <a:p>
            <a:r>
              <a:rPr lang="en-US" dirty="0"/>
              <a:t>If you have questions or comments about these slides, please write to NLMTrainers@nih.gov.]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39C0A-C793-4372-962D-3E4173FA06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804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remind you of our always-improving citation sensor, we’ll start with an example that combines an author, journal title and publication date: </a:t>
            </a:r>
            <a:r>
              <a:rPr lang="en-US" dirty="0" err="1"/>
              <a:t>marom</a:t>
            </a:r>
            <a:r>
              <a:rPr lang="en-US" dirty="0"/>
              <a:t> medicine 2016.</a:t>
            </a:r>
          </a:p>
        </p:txBody>
      </p:sp>
      <p:sp>
        <p:nvSpPr>
          <p:cNvPr id="4" name="Slide Number Placeholder 3"/>
          <p:cNvSpPr>
            <a:spLocks noGrp="1"/>
          </p:cNvSpPr>
          <p:nvPr>
            <p:ph type="sldNum" sz="quarter" idx="5"/>
          </p:nvPr>
        </p:nvSpPr>
        <p:spPr/>
        <p:txBody>
          <a:bodyPr/>
          <a:lstStyle/>
          <a:p>
            <a:fld id="{20A39C0A-C793-4372-962D-3E4173FA06F6}" type="slidenum">
              <a:rPr lang="en-US" smtClean="0"/>
              <a:t>10</a:t>
            </a:fld>
            <a:endParaRPr lang="en-US"/>
          </a:p>
        </p:txBody>
      </p:sp>
    </p:spTree>
    <p:extLst>
      <p:ext uri="{BB962C8B-B14F-4D97-AF65-F5344CB8AC3E}">
        <p14:creationId xmlns:p14="http://schemas.microsoft.com/office/powerpoint/2010/main" val="4207044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with our legacy system but continually improved, the PubMed citation sensor matches our citation elements with the most likely record.</a:t>
            </a:r>
          </a:p>
        </p:txBody>
      </p:sp>
      <p:sp>
        <p:nvSpPr>
          <p:cNvPr id="4" name="Slide Number Placeholder 3"/>
          <p:cNvSpPr>
            <a:spLocks noGrp="1"/>
          </p:cNvSpPr>
          <p:nvPr>
            <p:ph type="sldNum" sz="quarter" idx="5"/>
          </p:nvPr>
        </p:nvSpPr>
        <p:spPr/>
        <p:txBody>
          <a:bodyPr/>
          <a:lstStyle/>
          <a:p>
            <a:fld id="{20A39C0A-C793-4372-962D-3E4173FA06F6}" type="slidenum">
              <a:rPr lang="en-US" smtClean="0"/>
              <a:t>11</a:t>
            </a:fld>
            <a:endParaRPr lang="en-US"/>
          </a:p>
        </p:txBody>
      </p:sp>
    </p:spTree>
    <p:extLst>
      <p:ext uri="{BB962C8B-B14F-4D97-AF65-F5344CB8AC3E}">
        <p14:creationId xmlns:p14="http://schemas.microsoft.com/office/powerpoint/2010/main" val="478225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Exploring this record highlights some of the features of the new system:</a:t>
            </a:r>
          </a:p>
          <a:p>
            <a:endParaRPr lang="en-US" dirty="0"/>
          </a:p>
          <a:p>
            <a:r>
              <a:rPr lang="en-US" dirty="0"/>
              <a:t>The new PubMed sidebar menu has four main components:</a:t>
            </a:r>
          </a:p>
          <a:p>
            <a:pPr marL="171450" indent="-171450">
              <a:buFontTx/>
              <a:buChar char="-"/>
            </a:pPr>
            <a:r>
              <a:rPr lang="en-US" dirty="0"/>
              <a:t>[click] Your links to the full text, including up to 5 Outside Tool icons, to bring you and your patrons to your institution’s online subscriptions.</a:t>
            </a:r>
          </a:p>
          <a:p>
            <a:pPr marL="171450" indent="-171450">
              <a:buFontTx/>
              <a:buChar char="-"/>
            </a:pPr>
            <a:r>
              <a:rPr lang="en-US" dirty="0"/>
              <a:t>[click] Quick ways to save the citation information: The new Cite button, which I’ll show you in just a moment, and your Favorites button, which saves the citation to My NCBI.</a:t>
            </a:r>
          </a:p>
          <a:p>
            <a:r>
              <a:rPr lang="en-US" dirty="0"/>
              <a:t>-   [click]  Our social media links provide you a link back to PubMed, so you can easily share information with your colleagues on Twitter or Facebook.</a:t>
            </a:r>
          </a:p>
          <a:p>
            <a:pPr marL="171450" indent="-171450">
              <a:buFontTx/>
              <a:buChar char="-"/>
            </a:pPr>
            <a:r>
              <a:rPr lang="en-US" dirty="0"/>
              <a:t>[click] A navigation menu, to quickly get you to the part of the record of interest.</a:t>
            </a:r>
          </a:p>
        </p:txBody>
      </p:sp>
      <p:sp>
        <p:nvSpPr>
          <p:cNvPr id="4" name="Slide Number Placeholder 3"/>
          <p:cNvSpPr>
            <a:spLocks noGrp="1"/>
          </p:cNvSpPr>
          <p:nvPr>
            <p:ph type="sldNum" sz="quarter" idx="10"/>
          </p:nvPr>
        </p:nvSpPr>
        <p:spPr/>
        <p:txBody>
          <a:bodyPr/>
          <a:lstStyle/>
          <a:p>
            <a:fld id="{8C30F7CC-E99A-9B4E-A466-3BF0E5F4787E}" type="slidenum">
              <a:rPr lang="en-US" smtClean="0"/>
              <a:t>12</a:t>
            </a:fld>
            <a:endParaRPr lang="en-US"/>
          </a:p>
        </p:txBody>
      </p:sp>
    </p:spTree>
    <p:extLst>
      <p:ext uri="{BB962C8B-B14F-4D97-AF65-F5344CB8AC3E}">
        <p14:creationId xmlns:p14="http://schemas.microsoft.com/office/powerpoint/2010/main" val="252915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show off the new Cite feature, in particular. This feature is available on the results page and on the abstract screen. It was previously only available in PubMed Central. </a:t>
            </a:r>
          </a:p>
          <a:p>
            <a:r>
              <a:rPr lang="en-US" dirty="0"/>
              <a:t> </a:t>
            </a:r>
          </a:p>
          <a:p>
            <a:r>
              <a:rPr lang="en-US" dirty="0"/>
              <a:t>This Cite feature allows you to easily generate a properly-styled citation in AMA, MLA, APA or NLM citation format. You can also download the citation in .</a:t>
            </a:r>
            <a:r>
              <a:rPr lang="en-US" dirty="0" err="1"/>
              <a:t>nbib</a:t>
            </a:r>
            <a:r>
              <a:rPr lang="en-US" dirty="0"/>
              <a:t> format, which is a standard citation format used widely in reference management software.</a:t>
            </a:r>
          </a:p>
        </p:txBody>
      </p:sp>
      <p:sp>
        <p:nvSpPr>
          <p:cNvPr id="4" name="Slide Number Placeholder 3"/>
          <p:cNvSpPr>
            <a:spLocks noGrp="1"/>
          </p:cNvSpPr>
          <p:nvPr>
            <p:ph type="sldNum" sz="quarter" idx="10"/>
          </p:nvPr>
        </p:nvSpPr>
        <p:spPr/>
        <p:txBody>
          <a:bodyPr/>
          <a:lstStyle/>
          <a:p>
            <a:fld id="{8C30F7CC-E99A-9B4E-A466-3BF0E5F4787E}" type="slidenum">
              <a:rPr lang="en-US" smtClean="0"/>
              <a:t>13</a:t>
            </a:fld>
            <a:endParaRPr lang="en-US"/>
          </a:p>
        </p:txBody>
      </p:sp>
    </p:spTree>
    <p:extLst>
      <p:ext uri="{BB962C8B-B14F-4D97-AF65-F5344CB8AC3E}">
        <p14:creationId xmlns:p14="http://schemas.microsoft.com/office/powerpoint/2010/main" val="3540601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to reinforce that searching works the same way as in legacy PubMed – with a few enhancements - let’s try a subject search. We’ll search: otitis media treatment</a:t>
            </a:r>
          </a:p>
        </p:txBody>
      </p:sp>
      <p:sp>
        <p:nvSpPr>
          <p:cNvPr id="4" name="Slide Number Placeholder 3"/>
          <p:cNvSpPr>
            <a:spLocks noGrp="1"/>
          </p:cNvSpPr>
          <p:nvPr>
            <p:ph type="sldNum" sz="quarter" idx="5"/>
          </p:nvPr>
        </p:nvSpPr>
        <p:spPr/>
        <p:txBody>
          <a:bodyPr/>
          <a:lstStyle/>
          <a:p>
            <a:fld id="{20A39C0A-C793-4372-962D-3E4173FA06F6}" type="slidenum">
              <a:rPr lang="en-US" smtClean="0"/>
              <a:t>14</a:t>
            </a:fld>
            <a:endParaRPr lang="en-US"/>
          </a:p>
        </p:txBody>
      </p:sp>
    </p:spTree>
    <p:extLst>
      <p:ext uri="{BB962C8B-B14F-4D97-AF65-F5344CB8AC3E}">
        <p14:creationId xmlns:p14="http://schemas.microsoft.com/office/powerpoint/2010/main" val="1840839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striving for a cleaner, easier-to-use results page while maintaining full functionality.</a:t>
            </a:r>
          </a:p>
          <a:p>
            <a:endParaRPr lang="en-US" dirty="0"/>
          </a:p>
          <a:p>
            <a:pPr marL="171450" indent="-171450">
              <a:buFont typeface="Arial" panose="020B0604020202020204" pitchFamily="34" charset="0"/>
              <a:buChar char="•"/>
            </a:pPr>
            <a:r>
              <a:rPr lang="en-US" dirty="0"/>
              <a:t>[click] The Results by Year graph shows the number of records by date of publication. The slider allows you to select your range of interest.</a:t>
            </a:r>
          </a:p>
          <a:p>
            <a:pPr marL="171450" indent="-171450">
              <a:buFont typeface="Arial" panose="020B0604020202020204" pitchFamily="34" charset="0"/>
              <a:buChar char="•"/>
            </a:pPr>
            <a:r>
              <a:rPr lang="en-US" dirty="0"/>
              <a:t>[click] The export options at the top left offer you three ways to copy PubMed records to other places: Save, Email and Send.</a:t>
            </a:r>
          </a:p>
          <a:p>
            <a:pPr marL="171450" indent="-171450">
              <a:buFont typeface="Arial" panose="020B0604020202020204" pitchFamily="34" charset="0"/>
              <a:buChar char="•"/>
            </a:pPr>
            <a:r>
              <a:rPr lang="en-US" dirty="0"/>
              <a:t>[click] The Best match default sort order brings the most relevant records to the top of your results.</a:t>
            </a:r>
          </a:p>
          <a:p>
            <a:pPr marL="171450" indent="-171450">
              <a:buFont typeface="Arial" panose="020B0604020202020204" pitchFamily="34" charset="0"/>
              <a:buChar char="•"/>
            </a:pPr>
            <a:r>
              <a:rPr lang="en-US" dirty="0"/>
              <a:t>[click] You can now see snippets from the abstract where your search terms or terms mapped from your search terms appear.</a:t>
            </a:r>
          </a:p>
          <a:p>
            <a:pPr marL="171450" indent="-171450">
              <a:buFont typeface="Arial" panose="020B0604020202020204" pitchFamily="34" charset="0"/>
              <a:buChar char="•"/>
            </a:pPr>
            <a:r>
              <a:rPr lang="en-US" dirty="0"/>
              <a:t>[click] Your filters are available where you’d expect, in the left column.</a:t>
            </a:r>
          </a:p>
          <a:p>
            <a:pPr marL="171450" indent="-171450">
              <a:buFont typeface="Arial" panose="020B0604020202020204" pitchFamily="34" charset="0"/>
              <a:buChar char="•"/>
            </a:pPr>
            <a:r>
              <a:rPr lang="en-US" dirty="0"/>
              <a:t>[click] Advanced search – where you will find your search details – is linked from the top.</a:t>
            </a:r>
          </a:p>
          <a:p>
            <a:pPr marL="171450" indent="-171450">
              <a:buFont typeface="Arial" panose="020B0604020202020204" pitchFamily="34" charset="0"/>
              <a:buChar char="•"/>
            </a:pPr>
            <a:r>
              <a:rPr lang="en-US" dirty="0"/>
              <a:t>Create your alerts as usual from below the search box.</a:t>
            </a:r>
          </a:p>
          <a:p>
            <a:pPr marL="171450" indent="-171450">
              <a:buFont typeface="Arial" panose="020B0604020202020204" pitchFamily="34" charset="0"/>
              <a:buChar char="•"/>
            </a:pPr>
            <a:r>
              <a:rPr lang="en-US" dirty="0"/>
              <a:t>[click] The cite and share buttons are available from here as well as the abstract screen.</a:t>
            </a:r>
          </a:p>
        </p:txBody>
      </p:sp>
      <p:sp>
        <p:nvSpPr>
          <p:cNvPr id="4" name="Slide Number Placeholder 3"/>
          <p:cNvSpPr>
            <a:spLocks noGrp="1"/>
          </p:cNvSpPr>
          <p:nvPr>
            <p:ph type="sldNum" sz="quarter" idx="10"/>
          </p:nvPr>
        </p:nvSpPr>
        <p:spPr/>
        <p:txBody>
          <a:bodyPr/>
          <a:lstStyle/>
          <a:p>
            <a:fld id="{8C30F7CC-E99A-9B4E-A466-3BF0E5F4787E}" type="slidenum">
              <a:rPr lang="en-US" smtClean="0"/>
              <a:t>15</a:t>
            </a:fld>
            <a:endParaRPr lang="en-US"/>
          </a:p>
        </p:txBody>
      </p:sp>
    </p:spTree>
    <p:extLst>
      <p:ext uri="{BB962C8B-B14F-4D97-AF65-F5344CB8AC3E}">
        <p14:creationId xmlns:p14="http://schemas.microsoft.com/office/powerpoint/2010/main" val="955536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long last, you can now page through your PubMed results from the abstract screen.</a:t>
            </a:r>
          </a:p>
          <a:p>
            <a:r>
              <a:rPr lang="en-US" dirty="0"/>
              <a:t>[click] Also, if you hover your cursor over the previous result or next result arrow, an excerpt from the previous or next result will pop up.</a:t>
            </a:r>
          </a:p>
        </p:txBody>
      </p:sp>
      <p:sp>
        <p:nvSpPr>
          <p:cNvPr id="4" name="Slide Number Placeholder 3"/>
          <p:cNvSpPr>
            <a:spLocks noGrp="1"/>
          </p:cNvSpPr>
          <p:nvPr>
            <p:ph type="sldNum" sz="quarter" idx="10"/>
          </p:nvPr>
        </p:nvSpPr>
        <p:spPr/>
        <p:txBody>
          <a:bodyPr/>
          <a:lstStyle/>
          <a:p>
            <a:fld id="{8C30F7CC-E99A-9B4E-A466-3BF0E5F4787E}" type="slidenum">
              <a:rPr lang="en-US" smtClean="0"/>
              <a:t>16</a:t>
            </a:fld>
            <a:endParaRPr lang="en-US"/>
          </a:p>
        </p:txBody>
      </p:sp>
    </p:spTree>
    <p:extLst>
      <p:ext uri="{BB962C8B-B14F-4D97-AF65-F5344CB8AC3E}">
        <p14:creationId xmlns:p14="http://schemas.microsoft.com/office/powerpoint/2010/main" val="1388517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Using Save, Email and Send to work in a familiar way to the legacy PubMed.</a:t>
            </a:r>
          </a:p>
        </p:txBody>
      </p:sp>
      <p:sp>
        <p:nvSpPr>
          <p:cNvPr id="4" name="Slide Number Placeholder 3"/>
          <p:cNvSpPr>
            <a:spLocks noGrp="1"/>
          </p:cNvSpPr>
          <p:nvPr>
            <p:ph type="sldNum" sz="quarter" idx="10"/>
          </p:nvPr>
        </p:nvSpPr>
        <p:spPr/>
        <p:txBody>
          <a:bodyPr/>
          <a:lstStyle/>
          <a:p>
            <a:fld id="{8C30F7CC-E99A-9B4E-A466-3BF0E5F4787E}" type="slidenum">
              <a:rPr lang="en-US" smtClean="0"/>
              <a:t>17</a:t>
            </a:fld>
            <a:endParaRPr lang="en-US"/>
          </a:p>
        </p:txBody>
      </p:sp>
    </p:spTree>
    <p:extLst>
      <p:ext uri="{BB962C8B-B14F-4D97-AF65-F5344CB8AC3E}">
        <p14:creationId xmlns:p14="http://schemas.microsoft.com/office/powerpoint/2010/main" val="140137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export records to your reference management software, use Send to File and select the PubMed format.</a:t>
            </a:r>
          </a:p>
          <a:p>
            <a:r>
              <a:rPr lang="en-US" dirty="0"/>
              <a:t>CSV format is also available.</a:t>
            </a:r>
          </a:p>
          <a:p>
            <a:endParaRPr lang="en-US" dirty="0"/>
          </a:p>
        </p:txBody>
      </p:sp>
      <p:sp>
        <p:nvSpPr>
          <p:cNvPr id="4" name="Slide Number Placeholder 3"/>
          <p:cNvSpPr>
            <a:spLocks noGrp="1"/>
          </p:cNvSpPr>
          <p:nvPr>
            <p:ph type="sldNum" sz="quarter" idx="10"/>
          </p:nvPr>
        </p:nvSpPr>
        <p:spPr/>
        <p:txBody>
          <a:bodyPr/>
          <a:lstStyle/>
          <a:p>
            <a:fld id="{8C30F7CC-E99A-9B4E-A466-3BF0E5F4787E}" type="slidenum">
              <a:rPr lang="en-US" smtClean="0"/>
              <a:t>18</a:t>
            </a:fld>
            <a:endParaRPr lang="en-US"/>
          </a:p>
        </p:txBody>
      </p:sp>
    </p:spTree>
    <p:extLst>
      <p:ext uri="{BB962C8B-B14F-4D97-AF65-F5344CB8AC3E}">
        <p14:creationId xmlns:p14="http://schemas.microsoft.com/office/powerpoint/2010/main" val="2280276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email options are also familiar.</a:t>
            </a:r>
          </a:p>
        </p:txBody>
      </p:sp>
      <p:sp>
        <p:nvSpPr>
          <p:cNvPr id="4" name="Slide Number Placeholder 3"/>
          <p:cNvSpPr>
            <a:spLocks noGrp="1"/>
          </p:cNvSpPr>
          <p:nvPr>
            <p:ph type="sldNum" sz="quarter" idx="10"/>
          </p:nvPr>
        </p:nvSpPr>
        <p:spPr/>
        <p:txBody>
          <a:bodyPr/>
          <a:lstStyle/>
          <a:p>
            <a:fld id="{8C30F7CC-E99A-9B4E-A466-3BF0E5F4787E}" type="slidenum">
              <a:rPr lang="en-US" smtClean="0"/>
              <a:t>19</a:t>
            </a:fld>
            <a:endParaRPr lang="en-US"/>
          </a:p>
        </p:txBody>
      </p:sp>
    </p:spTree>
    <p:extLst>
      <p:ext uri="{BB962C8B-B14F-4D97-AF65-F5344CB8AC3E}">
        <p14:creationId xmlns:p14="http://schemas.microsoft.com/office/powerpoint/2010/main" val="3688886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NLM has built a new PubMed.</a:t>
            </a:r>
          </a:p>
          <a:p>
            <a:endParaRPr lang="en-US" dirty="0"/>
          </a:p>
          <a:p>
            <a:r>
              <a:rPr lang="en-US" dirty="0"/>
              <a:t>We are transforming PubMed into a “</a:t>
            </a:r>
            <a:r>
              <a:rPr lang="en-US" sz="1200" kern="1200" dirty="0">
                <a:solidFill>
                  <a:schemeClr val="tx1"/>
                </a:solidFill>
                <a:effectLst/>
                <a:latin typeface="+mn-lt"/>
                <a:ea typeface="+mn-ea"/>
                <a:cs typeface="+mn-cs"/>
              </a:rPr>
              <a:t>into a modern hub with a fast, reliable, and intuitive search that connects people to the world's leading sources of biomedical information.”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new mission statement was the result of a collaboration between </a:t>
            </a:r>
            <a:r>
              <a:rPr lang="en-US" dirty="0"/>
              <a:t>National Center for Biotechnology Information (NCBI – the producers of the PubMed system)</a:t>
            </a:r>
            <a:r>
              <a:rPr lang="en-US" sz="1200" kern="1200" dirty="0">
                <a:solidFill>
                  <a:schemeClr val="tx1"/>
                </a:solidFill>
                <a:effectLst/>
                <a:latin typeface="+mn-lt"/>
                <a:ea typeface="+mn-ea"/>
                <a:cs typeface="+mn-cs"/>
              </a:rPr>
              <a:t>, Library Operations (responsible for MEDLINE journal selection and indexing), and NLM leadership.</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modernization of PubMed goes well beyond the interface: We are moving PubMed to the Cloud and rebuilding the entire infrastructure.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system was built in an Agile development environment which incorporated user feedback, usability tests and analytics every step of the way. We’ve involved researchers, librarians, biocurators, clinicians, patient health advocates, and others. The approach allows us to build iteratively and integrate user feedback into the design.</a:t>
            </a:r>
            <a:endParaRPr lang="en-US" dirty="0"/>
          </a:p>
        </p:txBody>
      </p:sp>
      <p:sp>
        <p:nvSpPr>
          <p:cNvPr id="4" name="Slide Number Placeholder 3"/>
          <p:cNvSpPr>
            <a:spLocks noGrp="1"/>
          </p:cNvSpPr>
          <p:nvPr>
            <p:ph type="sldNum" sz="quarter" idx="5"/>
          </p:nvPr>
        </p:nvSpPr>
        <p:spPr/>
        <p:txBody>
          <a:bodyPr/>
          <a:lstStyle/>
          <a:p>
            <a:fld id="{8C30F7CC-E99A-9B4E-A466-3BF0E5F4787E}" type="slidenum">
              <a:rPr lang="en-US" smtClean="0"/>
              <a:t>2</a:t>
            </a:fld>
            <a:endParaRPr lang="en-US"/>
          </a:p>
        </p:txBody>
      </p:sp>
    </p:spTree>
    <p:extLst>
      <p:ext uri="{BB962C8B-B14F-4D97-AF65-F5344CB8AC3E}">
        <p14:creationId xmlns:p14="http://schemas.microsoft.com/office/powerpoint/2010/main" val="2927770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latin typeface="+mn-lt"/>
                <a:ea typeface="+mn-ea"/>
                <a:cs typeface="+mn-cs"/>
              </a:rPr>
              <a:t>Click on the ellipsis to access your Send options: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add up to 500 citations to a temporary Clipboard while reviewing results of one or more searches.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save to My Bibliography,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add up to 1,000 citations to a Collection in your My NCBI account while reviewing results of one or more searches,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export citations in PubMed format as an .</a:t>
            </a:r>
            <a:r>
              <a:rPr lang="en-US" sz="1200" b="0" i="0" kern="1200" dirty="0" err="1">
                <a:solidFill>
                  <a:schemeClr val="tx1"/>
                </a:solidFill>
                <a:effectLst/>
                <a:latin typeface="+mn-lt"/>
                <a:ea typeface="+mn-ea"/>
                <a:cs typeface="+mn-cs"/>
              </a:rPr>
              <a:t>nbib</a:t>
            </a:r>
            <a:r>
              <a:rPr lang="en-US" sz="1200" b="0" i="0" kern="1200" dirty="0">
                <a:solidFill>
                  <a:schemeClr val="tx1"/>
                </a:solidFill>
                <a:effectLst/>
                <a:latin typeface="+mn-lt"/>
                <a:ea typeface="+mn-ea"/>
                <a:cs typeface="+mn-cs"/>
              </a:rPr>
              <a:t> file, which can be used by many citation management programs.</a:t>
            </a:r>
            <a:endParaRPr lang="en-US" dirty="0"/>
          </a:p>
        </p:txBody>
      </p:sp>
      <p:sp>
        <p:nvSpPr>
          <p:cNvPr id="4" name="Slide Number Placeholder 3"/>
          <p:cNvSpPr>
            <a:spLocks noGrp="1"/>
          </p:cNvSpPr>
          <p:nvPr>
            <p:ph type="sldNum" sz="quarter" idx="10"/>
          </p:nvPr>
        </p:nvSpPr>
        <p:spPr/>
        <p:txBody>
          <a:bodyPr/>
          <a:lstStyle/>
          <a:p>
            <a:fld id="{8C30F7CC-E99A-9B4E-A466-3BF0E5F4787E}" type="slidenum">
              <a:rPr lang="en-US" smtClean="0"/>
              <a:t>20</a:t>
            </a:fld>
            <a:endParaRPr lang="en-US"/>
          </a:p>
        </p:txBody>
      </p:sp>
    </p:spTree>
    <p:extLst>
      <p:ext uri="{BB962C8B-B14F-4D97-AF65-F5344CB8AC3E}">
        <p14:creationId xmlns:p14="http://schemas.microsoft.com/office/powerpoint/2010/main" val="2524826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text access, article type and publication date filters appear by default, and other filters are available from the [click] Additional filters button at the bottom.</a:t>
            </a:r>
          </a:p>
        </p:txBody>
      </p:sp>
      <p:sp>
        <p:nvSpPr>
          <p:cNvPr id="4" name="Slide Number Placeholder 3"/>
          <p:cNvSpPr>
            <a:spLocks noGrp="1"/>
          </p:cNvSpPr>
          <p:nvPr>
            <p:ph type="sldNum" sz="quarter" idx="10"/>
          </p:nvPr>
        </p:nvSpPr>
        <p:spPr/>
        <p:txBody>
          <a:bodyPr/>
          <a:lstStyle/>
          <a:p>
            <a:fld id="{8C30F7CC-E99A-9B4E-A466-3BF0E5F4787E}" type="slidenum">
              <a:rPr lang="en-US" smtClean="0"/>
              <a:t>21</a:t>
            </a:fld>
            <a:endParaRPr lang="en-US"/>
          </a:p>
        </p:txBody>
      </p:sp>
    </p:spTree>
    <p:extLst>
      <p:ext uri="{BB962C8B-B14F-4D97-AF65-F5344CB8AC3E}">
        <p14:creationId xmlns:p14="http://schemas.microsoft.com/office/powerpoint/2010/main" val="403152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use your favorite custom filters, set in your NCBI account.</a:t>
            </a:r>
          </a:p>
        </p:txBody>
      </p:sp>
      <p:sp>
        <p:nvSpPr>
          <p:cNvPr id="4" name="Slide Number Placeholder 3"/>
          <p:cNvSpPr>
            <a:spLocks noGrp="1"/>
          </p:cNvSpPr>
          <p:nvPr>
            <p:ph type="sldNum" sz="quarter" idx="10"/>
          </p:nvPr>
        </p:nvSpPr>
        <p:spPr/>
        <p:txBody>
          <a:bodyPr/>
          <a:lstStyle/>
          <a:p>
            <a:fld id="{8C30F7CC-E99A-9B4E-A466-3BF0E5F4787E}" type="slidenum">
              <a:rPr lang="en-US" smtClean="0"/>
              <a:t>22</a:t>
            </a:fld>
            <a:endParaRPr lang="en-US"/>
          </a:p>
        </p:txBody>
      </p:sp>
    </p:spTree>
    <p:extLst>
      <p:ext uri="{BB962C8B-B14F-4D97-AF65-F5344CB8AC3E}">
        <p14:creationId xmlns:p14="http://schemas.microsoft.com/office/powerpoint/2010/main" val="1099019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Save your searches and create alerts, [click] specifying your frequency and format.</a:t>
            </a:r>
          </a:p>
        </p:txBody>
      </p:sp>
      <p:sp>
        <p:nvSpPr>
          <p:cNvPr id="4" name="Slide Number Placeholder 3"/>
          <p:cNvSpPr>
            <a:spLocks noGrp="1"/>
          </p:cNvSpPr>
          <p:nvPr>
            <p:ph type="sldNum" sz="quarter" idx="10"/>
          </p:nvPr>
        </p:nvSpPr>
        <p:spPr/>
        <p:txBody>
          <a:bodyPr/>
          <a:lstStyle/>
          <a:p>
            <a:fld id="{8C30F7CC-E99A-9B4E-A466-3BF0E5F4787E}" type="slidenum">
              <a:rPr lang="en-US" smtClean="0"/>
              <a:t>23</a:t>
            </a:fld>
            <a:endParaRPr lang="en-US"/>
          </a:p>
        </p:txBody>
      </p:sp>
    </p:spTree>
    <p:extLst>
      <p:ext uri="{BB962C8B-B14F-4D97-AF65-F5344CB8AC3E}">
        <p14:creationId xmlns:p14="http://schemas.microsoft.com/office/powerpoint/2010/main" val="1936896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Advanced Search page includes all of the robust functionality you are accustomed to with PubMed, including the ability to Show the complete indexes for searchable fields.</a:t>
            </a:r>
          </a:p>
          <a:p>
            <a:endParaRPr lang="en-US" dirty="0"/>
          </a:p>
          <a:p>
            <a:endParaRPr lang="en-US" dirty="0"/>
          </a:p>
        </p:txBody>
      </p:sp>
      <p:sp>
        <p:nvSpPr>
          <p:cNvPr id="4" name="Slide Number Placeholder 3"/>
          <p:cNvSpPr>
            <a:spLocks noGrp="1"/>
          </p:cNvSpPr>
          <p:nvPr>
            <p:ph type="sldNum" sz="quarter" idx="10"/>
          </p:nvPr>
        </p:nvSpPr>
        <p:spPr/>
        <p:txBody>
          <a:bodyPr/>
          <a:lstStyle/>
          <a:p>
            <a:fld id="{8C30F7CC-E99A-9B4E-A466-3BF0E5F4787E}" type="slidenum">
              <a:rPr lang="en-US" smtClean="0"/>
              <a:t>24</a:t>
            </a:fld>
            <a:endParaRPr lang="en-US"/>
          </a:p>
        </p:txBody>
      </p:sp>
    </p:spTree>
    <p:extLst>
      <p:ext uri="{BB962C8B-B14F-4D97-AF65-F5344CB8AC3E}">
        <p14:creationId xmlns:p14="http://schemas.microsoft.com/office/powerpoint/2010/main" val="3132785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new, but you may have overlooked the autocomplete features in both the author and journal indexes. </a:t>
            </a:r>
          </a:p>
          <a:p>
            <a:r>
              <a:rPr lang="en-US" dirty="0"/>
              <a:t>If you want to know the name variations searchable in PubMed or need help finding the complete journal title, the Advanced Search page is the place to go.</a:t>
            </a:r>
          </a:p>
          <a:p>
            <a:endParaRPr lang="en-US" dirty="0"/>
          </a:p>
        </p:txBody>
      </p:sp>
      <p:sp>
        <p:nvSpPr>
          <p:cNvPr id="4" name="Slide Number Placeholder 3"/>
          <p:cNvSpPr>
            <a:spLocks noGrp="1"/>
          </p:cNvSpPr>
          <p:nvPr>
            <p:ph type="sldNum" sz="quarter" idx="10"/>
          </p:nvPr>
        </p:nvSpPr>
        <p:spPr/>
        <p:txBody>
          <a:bodyPr/>
          <a:lstStyle/>
          <a:p>
            <a:fld id="{8C30F7CC-E99A-9B4E-A466-3BF0E5F4787E}" type="slidenum">
              <a:rPr lang="en-US" smtClean="0"/>
              <a:t>25</a:t>
            </a:fld>
            <a:endParaRPr lang="en-US"/>
          </a:p>
        </p:txBody>
      </p:sp>
    </p:spTree>
    <p:extLst>
      <p:ext uri="{BB962C8B-B14F-4D97-AF65-F5344CB8AC3E}">
        <p14:creationId xmlns:p14="http://schemas.microsoft.com/office/powerpoint/2010/main" val="2103270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Search History is found below the Search Builder on the Advanced page.</a:t>
            </a:r>
          </a:p>
          <a:p>
            <a:r>
              <a:rPr lang="en-US" dirty="0"/>
              <a:t>Here you can view, combine, compare and download your previous searches.</a:t>
            </a:r>
          </a:p>
          <a:p>
            <a:r>
              <a:rPr lang="en-US" dirty="0"/>
              <a:t>[click] This is also where you will find your Search Details.</a:t>
            </a:r>
          </a:p>
          <a:p>
            <a:endParaRPr lang="en-US" dirty="0"/>
          </a:p>
        </p:txBody>
      </p:sp>
      <p:sp>
        <p:nvSpPr>
          <p:cNvPr id="4" name="Slide Number Placeholder 3"/>
          <p:cNvSpPr>
            <a:spLocks noGrp="1"/>
          </p:cNvSpPr>
          <p:nvPr>
            <p:ph type="sldNum" sz="quarter" idx="10"/>
          </p:nvPr>
        </p:nvSpPr>
        <p:spPr/>
        <p:txBody>
          <a:bodyPr/>
          <a:lstStyle/>
          <a:p>
            <a:fld id="{8C30F7CC-E99A-9B4E-A466-3BF0E5F4787E}" type="slidenum">
              <a:rPr lang="en-US" smtClean="0"/>
              <a:t>26</a:t>
            </a:fld>
            <a:endParaRPr lang="en-US"/>
          </a:p>
        </p:txBody>
      </p:sp>
    </p:spTree>
    <p:extLst>
      <p:ext uri="{BB962C8B-B14F-4D97-AF65-F5344CB8AC3E}">
        <p14:creationId xmlns:p14="http://schemas.microsoft.com/office/powerpoint/2010/main" val="2983161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Search details show your search term translations, including the improvements we’ve added to the new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talk about those retrieval improvements.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 common question is whether you can edit your Search Details. To edit, you will need to copy and paste your Search Details from here to the search box.]</a:t>
            </a:r>
          </a:p>
          <a:p>
            <a:endParaRPr lang="en-US" dirty="0"/>
          </a:p>
        </p:txBody>
      </p:sp>
      <p:sp>
        <p:nvSpPr>
          <p:cNvPr id="4" name="Slide Number Placeholder 3"/>
          <p:cNvSpPr>
            <a:spLocks noGrp="1"/>
          </p:cNvSpPr>
          <p:nvPr>
            <p:ph type="sldNum" sz="quarter" idx="10"/>
          </p:nvPr>
        </p:nvSpPr>
        <p:spPr/>
        <p:txBody>
          <a:bodyPr/>
          <a:lstStyle/>
          <a:p>
            <a:fld id="{8C30F7CC-E99A-9B4E-A466-3BF0E5F4787E}" type="slidenum">
              <a:rPr lang="en-US" smtClean="0"/>
              <a:t>27</a:t>
            </a:fld>
            <a:endParaRPr lang="en-US"/>
          </a:p>
        </p:txBody>
      </p:sp>
    </p:spTree>
    <p:extLst>
      <p:ext uri="{BB962C8B-B14F-4D97-AF65-F5344CB8AC3E}">
        <p14:creationId xmlns:p14="http://schemas.microsoft.com/office/powerpoint/2010/main" val="2953748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mentioned that we’ve been able to apply new retrieval features in the new PubMed.</a:t>
            </a:r>
          </a:p>
          <a:p>
            <a:r>
              <a:rPr lang="en-US" dirty="0"/>
              <a:t>We’ve already talked about the citation sensor; let’s look at the rest of these.</a:t>
            </a:r>
          </a:p>
          <a:p>
            <a:endParaRPr lang="en-US" dirty="0"/>
          </a:p>
        </p:txBody>
      </p:sp>
      <p:sp>
        <p:nvSpPr>
          <p:cNvPr id="4" name="Slide Number Placeholder 3"/>
          <p:cNvSpPr>
            <a:spLocks noGrp="1"/>
          </p:cNvSpPr>
          <p:nvPr>
            <p:ph type="sldNum" sz="quarter" idx="10"/>
          </p:nvPr>
        </p:nvSpPr>
        <p:spPr/>
        <p:txBody>
          <a:bodyPr/>
          <a:lstStyle/>
          <a:p>
            <a:fld id="{8C30F7CC-E99A-9B4E-A466-3BF0E5F4787E}" type="slidenum">
              <a:rPr lang="en-US" smtClean="0"/>
              <a:t>28</a:t>
            </a:fld>
            <a:endParaRPr lang="en-US"/>
          </a:p>
        </p:txBody>
      </p:sp>
    </p:spTree>
    <p:extLst>
      <p:ext uri="{BB962C8B-B14F-4D97-AF65-F5344CB8AC3E}">
        <p14:creationId xmlns:p14="http://schemas.microsoft.com/office/powerpoint/2010/main" val="353364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familiar automatic term mapping to </a:t>
            </a:r>
            <a:r>
              <a:rPr lang="en-US" dirty="0" err="1"/>
              <a:t>MeSH</a:t>
            </a:r>
            <a:r>
              <a:rPr lang="en-US" dirty="0"/>
              <a:t>, the new PubMed includes additional useful synonymy, including plural forms.</a:t>
            </a:r>
          </a:p>
        </p:txBody>
      </p:sp>
      <p:sp>
        <p:nvSpPr>
          <p:cNvPr id="4" name="Slide Number Placeholder 3"/>
          <p:cNvSpPr>
            <a:spLocks noGrp="1"/>
          </p:cNvSpPr>
          <p:nvPr>
            <p:ph type="sldNum" sz="quarter" idx="5"/>
          </p:nvPr>
        </p:nvSpPr>
        <p:spPr/>
        <p:txBody>
          <a:bodyPr/>
          <a:lstStyle/>
          <a:p>
            <a:fld id="{20A39C0A-C793-4372-962D-3E4173FA06F6}" type="slidenum">
              <a:rPr lang="en-US" smtClean="0"/>
              <a:t>29</a:t>
            </a:fld>
            <a:endParaRPr lang="en-US"/>
          </a:p>
        </p:txBody>
      </p:sp>
    </p:spTree>
    <p:extLst>
      <p:ext uri="{BB962C8B-B14F-4D97-AF65-F5344CB8AC3E}">
        <p14:creationId xmlns:p14="http://schemas.microsoft.com/office/powerpoint/2010/main" val="172770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new PubMed includes the features that you rely 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shows just a selection of those we’ve heard you have been most concerned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may wish to highlight those relevant to the audience from a fuller list, below.]</a:t>
            </a:r>
          </a:p>
          <a:p>
            <a:endParaRPr lang="en-US" dirty="0"/>
          </a:p>
          <a:p>
            <a:r>
              <a:rPr lang="en-US" dirty="0"/>
              <a:t>Be assured that the features and functions you use in the old system are available in the new one, perhaps in a different location or with a different look. We will review those of particular interest, coming up.</a:t>
            </a:r>
          </a:p>
          <a:p>
            <a:endParaRPr lang="en-US" sz="1200" kern="1200" dirty="0">
              <a:solidFill>
                <a:schemeClr val="tx2">
                  <a:lumMod val="50000"/>
                </a:schemeClr>
              </a:solidFill>
              <a:latin typeface="+mn-l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kern="1200" dirty="0">
                <a:solidFill>
                  <a:schemeClr val="tx2">
                    <a:lumMod val="50000"/>
                  </a:schemeClr>
                </a:solidFill>
                <a:latin typeface="+mn-lt"/>
                <a:ea typeface="Calibri" panose="020F0502020204030204" pitchFamily="34" charset="0"/>
                <a:cs typeface="Times New Roman" panose="02020603050405020304" pitchFamily="18" charset="0"/>
              </a:rPr>
              <a:t>Results-by-year graph</a:t>
            </a:r>
          </a:p>
          <a:p>
            <a:pPr marL="171450" indent="-171450">
              <a:buFont typeface="Arial" panose="020B0604020202020204" pitchFamily="34" charset="0"/>
              <a:buChar char="•"/>
            </a:pPr>
            <a:r>
              <a:rPr lang="en-US" sz="1200" kern="1200" dirty="0">
                <a:solidFill>
                  <a:schemeClr val="tx2">
                    <a:lumMod val="50000"/>
                  </a:schemeClr>
                </a:solidFill>
                <a:latin typeface="+mn-lt"/>
                <a:ea typeface="Calibri" panose="020F0502020204030204" pitchFamily="34" charset="0"/>
                <a:cs typeface="Times New Roman" panose="02020603050405020304" pitchFamily="18" charset="0"/>
              </a:rPr>
              <a:t>Filters </a:t>
            </a:r>
          </a:p>
          <a:p>
            <a:pPr marL="171450" indent="-171450">
              <a:buFont typeface="Arial" panose="020B0604020202020204" pitchFamily="34" charset="0"/>
              <a:buChar char="•"/>
            </a:pPr>
            <a:r>
              <a:rPr lang="en-US" sz="1200" kern="1200" dirty="0">
                <a:solidFill>
                  <a:schemeClr val="tx2">
                    <a:lumMod val="50000"/>
                  </a:schemeClr>
                </a:solidFill>
                <a:latin typeface="+mn-lt"/>
                <a:ea typeface="Calibri" panose="020F0502020204030204" pitchFamily="34" charset="0"/>
                <a:cs typeface="Times New Roman" panose="02020603050405020304" pitchFamily="18" charset="0"/>
              </a:rPr>
              <a:t>Send to collection</a:t>
            </a:r>
          </a:p>
          <a:p>
            <a:pPr marL="171450" indent="-171450">
              <a:buFont typeface="Arial" panose="020B0604020202020204" pitchFamily="34" charset="0"/>
              <a:buChar char="•"/>
            </a:pPr>
            <a:r>
              <a:rPr lang="en-US" sz="1200" kern="1200" dirty="0">
                <a:solidFill>
                  <a:schemeClr val="tx2">
                    <a:lumMod val="50000"/>
                  </a:schemeClr>
                </a:solidFill>
                <a:latin typeface="+mn-lt"/>
                <a:ea typeface="Calibri" panose="020F0502020204030204" pitchFamily="34" charset="0"/>
                <a:cs typeface="Times New Roman" panose="02020603050405020304" pitchFamily="18" charset="0"/>
              </a:rPr>
              <a:t>Send to clipboard</a:t>
            </a:r>
          </a:p>
          <a:p>
            <a:pPr marL="171450" indent="-171450">
              <a:buFont typeface="Arial" panose="020B0604020202020204" pitchFamily="34" charset="0"/>
              <a:buChar char="•"/>
            </a:pPr>
            <a:r>
              <a:rPr lang="en-US" sz="1200" kern="1200" dirty="0">
                <a:solidFill>
                  <a:schemeClr val="tx2">
                    <a:lumMod val="50000"/>
                  </a:schemeClr>
                </a:solidFill>
                <a:latin typeface="+mn-lt"/>
                <a:ea typeface="Calibri" panose="020F0502020204030204" pitchFamily="34" charset="0"/>
                <a:cs typeface="Times New Roman" panose="02020603050405020304" pitchFamily="18" charset="0"/>
              </a:rPr>
              <a:t>Send to My Bibliography</a:t>
            </a:r>
          </a:p>
          <a:p>
            <a:pPr marL="171450" indent="-171450">
              <a:buFont typeface="Arial" panose="020B0604020202020204" pitchFamily="34" charset="0"/>
              <a:buChar char="•"/>
            </a:pPr>
            <a:r>
              <a:rPr lang="en-US" sz="1200" kern="1200" dirty="0">
                <a:solidFill>
                  <a:schemeClr val="tx2">
                    <a:lumMod val="50000"/>
                  </a:schemeClr>
                </a:solidFill>
                <a:latin typeface="+mn-lt"/>
                <a:ea typeface="Calibri" panose="020F0502020204030204" pitchFamily="34" charset="0"/>
                <a:cs typeface="Times New Roman" panose="02020603050405020304" pitchFamily="18" charset="0"/>
              </a:rPr>
              <a:t>Save and Email results</a:t>
            </a:r>
          </a:p>
          <a:p>
            <a:pPr marL="171450" indent="-171450">
              <a:buFont typeface="Arial" panose="020B0604020202020204" pitchFamily="34" charset="0"/>
              <a:buChar char="•"/>
            </a:pPr>
            <a:r>
              <a:rPr lang="en-US" sz="1200" kern="1200" dirty="0">
                <a:solidFill>
                  <a:schemeClr val="tx2">
                    <a:lumMod val="50000"/>
                  </a:schemeClr>
                </a:solidFill>
                <a:latin typeface="+mn-lt"/>
                <a:ea typeface="Calibri" panose="020F0502020204030204" pitchFamily="34" charset="0"/>
                <a:cs typeface="Times New Roman" panose="02020603050405020304" pitchFamily="18" charset="0"/>
              </a:rPr>
              <a:t>Links from the journal title</a:t>
            </a:r>
          </a:p>
          <a:p>
            <a:endParaRPr lang="en-US" dirty="0"/>
          </a:p>
        </p:txBody>
      </p:sp>
      <p:sp>
        <p:nvSpPr>
          <p:cNvPr id="4" name="Slide Number Placeholder 3"/>
          <p:cNvSpPr>
            <a:spLocks noGrp="1"/>
          </p:cNvSpPr>
          <p:nvPr>
            <p:ph type="sldNum" sz="quarter" idx="10"/>
          </p:nvPr>
        </p:nvSpPr>
        <p:spPr/>
        <p:txBody>
          <a:bodyPr/>
          <a:lstStyle/>
          <a:p>
            <a:fld id="{8C30F7CC-E99A-9B4E-A466-3BF0E5F4787E}" type="slidenum">
              <a:rPr lang="en-US" smtClean="0"/>
              <a:t>3</a:t>
            </a:fld>
            <a:endParaRPr lang="en-US"/>
          </a:p>
        </p:txBody>
      </p:sp>
    </p:spTree>
    <p:extLst>
      <p:ext uri="{BB962C8B-B14F-4D97-AF65-F5344CB8AC3E}">
        <p14:creationId xmlns:p14="http://schemas.microsoft.com/office/powerpoint/2010/main" val="2701574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PubMed system comes with improved mapping between British and American spelling, so you don’t have to worry about including the variant forms in your search.</a:t>
            </a:r>
          </a:p>
        </p:txBody>
      </p:sp>
      <p:sp>
        <p:nvSpPr>
          <p:cNvPr id="4" name="Slide Number Placeholder 3"/>
          <p:cNvSpPr>
            <a:spLocks noGrp="1"/>
          </p:cNvSpPr>
          <p:nvPr>
            <p:ph type="sldNum" sz="quarter" idx="5"/>
          </p:nvPr>
        </p:nvSpPr>
        <p:spPr/>
        <p:txBody>
          <a:bodyPr/>
          <a:lstStyle/>
          <a:p>
            <a:fld id="{20A39C0A-C793-4372-962D-3E4173FA06F6}" type="slidenum">
              <a:rPr lang="en-US" smtClean="0"/>
              <a:t>30</a:t>
            </a:fld>
            <a:endParaRPr lang="en-US"/>
          </a:p>
        </p:txBody>
      </p:sp>
    </p:spTree>
    <p:extLst>
      <p:ext uri="{BB962C8B-B14F-4D97-AF65-F5344CB8AC3E}">
        <p14:creationId xmlns:p14="http://schemas.microsoft.com/office/powerpoint/2010/main" val="325431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Whereas the legacy PubMed used only the first 600 variations of a truncated stem, the new PubMed features unlimited truncation.</a:t>
            </a:r>
          </a:p>
          <a:p>
            <a:endParaRPr lang="en-US" dirty="0"/>
          </a:p>
        </p:txBody>
      </p:sp>
      <p:sp>
        <p:nvSpPr>
          <p:cNvPr id="4" name="Slide Number Placeholder 3"/>
          <p:cNvSpPr>
            <a:spLocks noGrp="1"/>
          </p:cNvSpPr>
          <p:nvPr>
            <p:ph type="sldNum" sz="quarter" idx="5"/>
          </p:nvPr>
        </p:nvSpPr>
        <p:spPr/>
        <p:txBody>
          <a:bodyPr/>
          <a:lstStyle/>
          <a:p>
            <a:fld id="{20A39C0A-C793-4372-962D-3E4173FA06F6}" type="slidenum">
              <a:rPr lang="en-US" smtClean="0"/>
              <a:t>31</a:t>
            </a:fld>
            <a:endParaRPr lang="en-US"/>
          </a:p>
        </p:txBody>
      </p:sp>
    </p:spTree>
    <p:extLst>
      <p:ext uri="{BB962C8B-B14F-4D97-AF65-F5344CB8AC3E}">
        <p14:creationId xmlns:p14="http://schemas.microsoft.com/office/powerpoint/2010/main" val="36179609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Mobile users make up about half of the users of PubMed, [click] so we’re particularly excited to offer the full functionality of PubMed on a mobile device. </a:t>
            </a:r>
          </a:p>
        </p:txBody>
      </p:sp>
      <p:sp>
        <p:nvSpPr>
          <p:cNvPr id="4" name="Slide Number Placeholder 3"/>
          <p:cNvSpPr>
            <a:spLocks noGrp="1"/>
          </p:cNvSpPr>
          <p:nvPr>
            <p:ph type="sldNum" sz="quarter" idx="10"/>
          </p:nvPr>
        </p:nvSpPr>
        <p:spPr/>
        <p:txBody>
          <a:bodyPr/>
          <a:lstStyle/>
          <a:p>
            <a:fld id="{8C30F7CC-E99A-9B4E-A466-3BF0E5F4787E}" type="slidenum">
              <a:rPr lang="en-US" smtClean="0"/>
              <a:t>32</a:t>
            </a:fld>
            <a:endParaRPr lang="en-US"/>
          </a:p>
        </p:txBody>
      </p:sp>
    </p:spTree>
    <p:extLst>
      <p:ext uri="{BB962C8B-B14F-4D97-AF65-F5344CB8AC3E}">
        <p14:creationId xmlns:p14="http://schemas.microsoft.com/office/powerpoint/2010/main" val="4017360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12529"/>
                </a:solidFill>
                <a:effectLst/>
                <a:latin typeface="Roboto"/>
              </a:rPr>
              <a:t>Key Points to know about the new PubMed:</a:t>
            </a:r>
          </a:p>
          <a:p>
            <a:pPr algn="l"/>
            <a:endParaRPr lang="en-US" b="0" i="0" dirty="0">
              <a:solidFill>
                <a:srgbClr val="212529"/>
              </a:solidFill>
              <a:effectLst/>
              <a:latin typeface="Roboto"/>
            </a:endParaRPr>
          </a:p>
          <a:p>
            <a:pPr algn="l">
              <a:buFont typeface="Arial" panose="020B0604020202020204" pitchFamily="34" charset="0"/>
              <a:buChar char="•"/>
            </a:pPr>
            <a:r>
              <a:rPr lang="en-US" b="0" i="0" dirty="0">
                <a:solidFill>
                  <a:srgbClr val="212529"/>
                </a:solidFill>
                <a:effectLst/>
                <a:latin typeface="Roboto"/>
              </a:rPr>
              <a:t>The new PubMed is available now at https://pubmed.ncbi.nlm.nih.gov</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12529"/>
                </a:solidFill>
                <a:effectLst/>
                <a:latin typeface="Roboto"/>
              </a:rPr>
              <a:t>NLM officially announced the launch of the new PubMed in November 2019. The new PubMed will be the default system sometime in spring 2020.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12529"/>
                </a:solidFill>
                <a:effectLst/>
                <a:latin typeface="Roboto"/>
              </a:rPr>
              <a:t>The legacy PubMed system will be available for some months following the launch.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212529"/>
              </a:solidFill>
              <a:effectLst/>
              <a:latin typeface="Roboto"/>
            </a:endParaRPr>
          </a:p>
          <a:p>
            <a:pPr algn="l">
              <a:buFont typeface="Arial" panose="020B0604020202020204" pitchFamily="34" charset="0"/>
              <a:buChar char="•"/>
            </a:pPr>
            <a:r>
              <a:rPr lang="en-US" b="0" i="0" dirty="0">
                <a:solidFill>
                  <a:srgbClr val="212529"/>
                </a:solidFill>
                <a:effectLst/>
                <a:latin typeface="Roboto"/>
              </a:rPr>
              <a:t>The new PubMed is richly featured, including Advanced Search, Search details, Search history, filters, My NCBI, links from </a:t>
            </a:r>
            <a:r>
              <a:rPr lang="en-US" b="0" i="0" dirty="0" err="1">
                <a:solidFill>
                  <a:srgbClr val="212529"/>
                </a:solidFill>
                <a:effectLst/>
                <a:latin typeface="Roboto"/>
              </a:rPr>
              <a:t>MeSH</a:t>
            </a:r>
            <a:r>
              <a:rPr lang="en-US" b="0" i="0" dirty="0">
                <a:solidFill>
                  <a:srgbClr val="212529"/>
                </a:solidFill>
                <a:effectLst/>
                <a:latin typeface="Roboto"/>
              </a:rPr>
              <a:t>, and more. </a:t>
            </a:r>
          </a:p>
          <a:p>
            <a:pPr algn="l">
              <a:buFont typeface="Arial" panose="020B0604020202020204" pitchFamily="34" charset="0"/>
              <a:buChar char="•"/>
            </a:pPr>
            <a:r>
              <a:rPr lang="en-US" b="0" i="0" dirty="0">
                <a:solidFill>
                  <a:srgbClr val="212529"/>
                </a:solidFill>
                <a:effectLst/>
                <a:latin typeface="Roboto"/>
              </a:rPr>
              <a:t>The new PubMed has the same trusted citation data as the legacy system.</a:t>
            </a:r>
          </a:p>
          <a:p>
            <a:pPr algn="l">
              <a:buFont typeface="Arial" panose="020B0604020202020204" pitchFamily="34" charset="0"/>
              <a:buChar char="•"/>
            </a:pPr>
            <a:endParaRPr lang="en-US" b="0" i="0" dirty="0">
              <a:solidFill>
                <a:srgbClr val="212529"/>
              </a:solidFill>
              <a:effectLst/>
              <a:latin typeface="Roboto"/>
            </a:endParaRPr>
          </a:p>
          <a:p>
            <a:pPr algn="l">
              <a:buFont typeface="Arial" panose="020B0604020202020204" pitchFamily="34" charset="0"/>
              <a:buChar char="•"/>
            </a:pPr>
            <a:r>
              <a:rPr lang="en-US" b="0" i="0" dirty="0">
                <a:solidFill>
                  <a:srgbClr val="212529"/>
                </a:solidFill>
                <a:effectLst/>
                <a:latin typeface="Roboto"/>
              </a:rPr>
              <a:t>Best search practices are the same as with the legacy system</a:t>
            </a:r>
          </a:p>
          <a:p>
            <a:pPr algn="l">
              <a:buFont typeface="Arial" panose="020B0604020202020204" pitchFamily="34" charset="0"/>
              <a:buChar char="•"/>
            </a:pPr>
            <a:r>
              <a:rPr lang="en-US" b="0" i="0" dirty="0">
                <a:solidFill>
                  <a:srgbClr val="212529"/>
                </a:solidFill>
                <a:effectLst/>
                <a:latin typeface="Roboto"/>
              </a:rPr>
              <a:t>Improvements to retrieval include enhanced synonymy, addition of plural forms, better British/American translations, and unlimited truncation. Try your searches in PubMed Labs now.</a:t>
            </a:r>
          </a:p>
          <a:p>
            <a:pPr algn="l">
              <a:buFont typeface="Arial" panose="020B0604020202020204" pitchFamily="34" charset="0"/>
              <a:buChar char="•"/>
            </a:pPr>
            <a:endParaRPr lang="en-US" b="0" i="0" dirty="0">
              <a:solidFill>
                <a:srgbClr val="212529"/>
              </a:solidFill>
              <a:effectLst/>
              <a:latin typeface="Roboto"/>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12529"/>
                </a:solidFill>
                <a:effectLst/>
                <a:latin typeface="Roboto"/>
              </a:rPr>
              <a:t>The new PubMed boasts some great new display, navigation and output features in a truly responsive design that facilitates mobile access, including to the full text when available from the publisher, PMC or your library (via </a:t>
            </a:r>
            <a:r>
              <a:rPr lang="en-US" b="0" i="0" u="none" strike="noStrike" dirty="0">
                <a:solidFill>
                  <a:srgbClr val="79459D"/>
                </a:solidFill>
                <a:effectLst/>
                <a:latin typeface="Roboto"/>
                <a:hlinkClick r:id="rId3">
                  <a:extLst>
                    <a:ext uri="{A12FA001-AC4F-418D-AE19-62706E023703}">
                      <ahyp:hlinkClr xmlns:ahyp="http://schemas.microsoft.com/office/drawing/2018/hyperlinkcolor" xmlns="" val="tx"/>
                    </a:ext>
                  </a:extLst>
                </a:hlinkClick>
              </a:rPr>
              <a:t>Outside Tool</a:t>
            </a:r>
            <a:r>
              <a:rPr lang="en-US" b="0" i="0" dirty="0">
                <a:solidFill>
                  <a:srgbClr val="212529"/>
                </a:solidFill>
                <a:effectLst/>
                <a:latin typeface="Roboto"/>
              </a:rPr>
              <a:t>).</a:t>
            </a:r>
          </a:p>
          <a:p>
            <a:pPr algn="l">
              <a:buFont typeface="Arial" panose="020B0604020202020204" pitchFamily="34" charset="0"/>
              <a:buNone/>
            </a:pPr>
            <a:endParaRPr lang="en-US" b="0" i="0" dirty="0">
              <a:solidFill>
                <a:srgbClr val="212529"/>
              </a:solidFill>
              <a:effectLst/>
              <a:latin typeface="Roboto"/>
            </a:endParaRPr>
          </a:p>
          <a:p>
            <a:pPr algn="l">
              <a:buFont typeface="Arial" panose="020B0604020202020204" pitchFamily="34" charset="0"/>
              <a:buChar char="•"/>
            </a:pPr>
            <a:r>
              <a:rPr lang="en-US" b="0" i="0" dirty="0">
                <a:solidFill>
                  <a:srgbClr val="212529"/>
                </a:solidFill>
                <a:effectLst/>
                <a:latin typeface="Roboto"/>
              </a:rPr>
              <a:t>Once the new PubMed system is the default, all links to PubMed will be redirected and run in the new system. This includes searches from the </a:t>
            </a:r>
            <a:r>
              <a:rPr lang="en-US" b="0" i="0" dirty="0" err="1">
                <a:solidFill>
                  <a:srgbClr val="212529"/>
                </a:solidFill>
                <a:effectLst/>
                <a:latin typeface="Roboto"/>
              </a:rPr>
              <a:t>MeSH</a:t>
            </a:r>
            <a:r>
              <a:rPr lang="en-US" b="0" i="0" dirty="0">
                <a:solidFill>
                  <a:srgbClr val="212529"/>
                </a:solidFill>
                <a:effectLst/>
                <a:latin typeface="Roboto"/>
              </a:rPr>
              <a:t> Database, the NLM Catalog, Clinical Queries, the Single Citation Matcher, and the Batch Citation Matcher.</a:t>
            </a:r>
          </a:p>
          <a:p>
            <a:pPr algn="l">
              <a:buFont typeface="Arial" panose="020B0604020202020204" pitchFamily="34" charset="0"/>
              <a:buNone/>
            </a:pPr>
            <a:endParaRPr lang="en-US" b="0" i="0" dirty="0">
              <a:solidFill>
                <a:srgbClr val="212529"/>
              </a:solidFill>
              <a:effectLst/>
              <a:latin typeface="Roboto"/>
            </a:endParaRPr>
          </a:p>
          <a:p>
            <a:pPr algn="l">
              <a:buFont typeface="Arial" panose="020B0604020202020204" pitchFamily="34" charset="0"/>
              <a:buChar char="•"/>
            </a:pPr>
            <a:r>
              <a:rPr lang="en-US" b="0" i="0" dirty="0">
                <a:solidFill>
                  <a:srgbClr val="212529"/>
                </a:solidFill>
                <a:effectLst/>
                <a:latin typeface="Roboto"/>
              </a:rPr>
              <a:t>PubMed will be continually improved over time, informed by usage and your feedback.</a:t>
            </a:r>
          </a:p>
        </p:txBody>
      </p:sp>
      <p:sp>
        <p:nvSpPr>
          <p:cNvPr id="4" name="Slide Number Placeholder 3"/>
          <p:cNvSpPr>
            <a:spLocks noGrp="1"/>
          </p:cNvSpPr>
          <p:nvPr>
            <p:ph type="sldNum" sz="quarter" idx="10"/>
          </p:nvPr>
        </p:nvSpPr>
        <p:spPr/>
        <p:txBody>
          <a:bodyPr/>
          <a:lstStyle/>
          <a:p>
            <a:fld id="{8C30F7CC-E99A-9B4E-A466-3BF0E5F4787E}" type="slidenum">
              <a:rPr lang="en-US" smtClean="0"/>
              <a:t>33</a:t>
            </a:fld>
            <a:endParaRPr lang="en-US"/>
          </a:p>
        </p:txBody>
      </p:sp>
    </p:spTree>
    <p:extLst>
      <p:ext uri="{BB962C8B-B14F-4D97-AF65-F5344CB8AC3E}">
        <p14:creationId xmlns:p14="http://schemas.microsoft.com/office/powerpoint/2010/main" val="1970361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official source for NLM product news is the NLM Technical Bulletin. Sign up for alerts to keep up to date.</a:t>
            </a:r>
          </a:p>
          <a:p>
            <a:r>
              <a:rPr lang="en-US" dirty="0"/>
              <a:t>You can also find information on PubMed Labs in the NCBI Insights Blog.</a:t>
            </a:r>
          </a:p>
          <a:p>
            <a:r>
              <a:rPr lang="en-US" dirty="0"/>
              <a:t>The PubMed Home Page will host banners with alerts about the new PubMed.</a:t>
            </a:r>
          </a:p>
          <a:p>
            <a:r>
              <a:rPr lang="en-US" dirty="0"/>
              <a:t>We’re planning on increasing our presence on Twitter.</a:t>
            </a:r>
          </a:p>
          <a:p>
            <a:r>
              <a:rPr lang="en-US" dirty="0"/>
              <a:t>Watch for training for librarians and other information specialists from the National Network of Libraries of Medicine. Sign up for new class alerts at nnlm.gov.</a:t>
            </a:r>
          </a:p>
        </p:txBody>
      </p:sp>
      <p:sp>
        <p:nvSpPr>
          <p:cNvPr id="4" name="Slide Number Placeholder 3"/>
          <p:cNvSpPr>
            <a:spLocks noGrp="1"/>
          </p:cNvSpPr>
          <p:nvPr>
            <p:ph type="sldNum" sz="quarter" idx="5"/>
          </p:nvPr>
        </p:nvSpPr>
        <p:spPr/>
        <p:txBody>
          <a:bodyPr/>
          <a:lstStyle/>
          <a:p>
            <a:fld id="{8C30F7CC-E99A-9B4E-A466-3BF0E5F4787E}" type="slidenum">
              <a:rPr lang="en-US" smtClean="0"/>
              <a:t>34</a:t>
            </a:fld>
            <a:endParaRPr lang="en-US"/>
          </a:p>
        </p:txBody>
      </p:sp>
    </p:spTree>
    <p:extLst>
      <p:ext uri="{BB962C8B-B14F-4D97-AF65-F5344CB8AC3E}">
        <p14:creationId xmlns:p14="http://schemas.microsoft.com/office/powerpoint/2010/main" val="14098218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5"/>
          </p:nvPr>
        </p:nvSpPr>
        <p:spPr/>
        <p:txBody>
          <a:bodyPr/>
          <a:lstStyle/>
          <a:p>
            <a:fld id="{8C30F7CC-E99A-9B4E-A466-3BF0E5F4787E}" type="slidenum">
              <a:rPr lang="en-US" smtClean="0"/>
              <a:t>35</a:t>
            </a:fld>
            <a:endParaRPr lang="en-US"/>
          </a:p>
        </p:txBody>
      </p:sp>
    </p:spTree>
    <p:extLst>
      <p:ext uri="{BB962C8B-B14F-4D97-AF65-F5344CB8AC3E}">
        <p14:creationId xmlns:p14="http://schemas.microsoft.com/office/powerpoint/2010/main" val="4009206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features you’ve come to rely on, the PubMed includes some great display, navigation and output improvements. </a:t>
            </a:r>
          </a:p>
          <a:p>
            <a:r>
              <a:rPr lang="en-US" dirty="0"/>
              <a:t>It has a cleaner look; it is more intuitive and easy to use.</a:t>
            </a:r>
          </a:p>
          <a:p>
            <a:r>
              <a:rPr lang="en-US" dirty="0"/>
              <a:t>We’ll be talking about each of these in just a moment.</a:t>
            </a:r>
          </a:p>
          <a:p>
            <a:endParaRPr lang="en-US" dirty="0"/>
          </a:p>
          <a:p>
            <a:r>
              <a:rPr lang="en-US" dirty="0"/>
              <a:t>Note that about half of PubMed’s traffic is now coming from mobile devices, so the truly responsive site allows us to much more capably meet the needs of mobile users, including with the ability to link from mobile devices to library subscriptions via the Outside Tool.</a:t>
            </a:r>
          </a:p>
        </p:txBody>
      </p:sp>
      <p:sp>
        <p:nvSpPr>
          <p:cNvPr id="4" name="Slide Number Placeholder 3"/>
          <p:cNvSpPr>
            <a:spLocks noGrp="1"/>
          </p:cNvSpPr>
          <p:nvPr>
            <p:ph type="sldNum" sz="quarter" idx="10"/>
          </p:nvPr>
        </p:nvSpPr>
        <p:spPr/>
        <p:txBody>
          <a:bodyPr/>
          <a:lstStyle/>
          <a:p>
            <a:fld id="{8C30F7CC-E99A-9B4E-A466-3BF0E5F4787E}" type="slidenum">
              <a:rPr lang="en-US" smtClean="0"/>
              <a:t>4</a:t>
            </a:fld>
            <a:endParaRPr lang="en-US"/>
          </a:p>
        </p:txBody>
      </p:sp>
    </p:spTree>
    <p:extLst>
      <p:ext uri="{BB962C8B-B14F-4D97-AF65-F5344CB8AC3E}">
        <p14:creationId xmlns:p14="http://schemas.microsoft.com/office/powerpoint/2010/main" val="106497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also been able to apply new retrieval features in the new PubMed.</a:t>
            </a:r>
          </a:p>
          <a:p>
            <a:endParaRPr lang="en-US" dirty="0"/>
          </a:p>
          <a:p>
            <a:r>
              <a:rPr lang="en-US" dirty="0"/>
              <a:t>We have: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improved (and are continually improving) citation and other sensors.</a:t>
            </a:r>
          </a:p>
          <a:p>
            <a:pPr marL="171450" indent="-171450">
              <a:buFont typeface="Arial" panose="020B0604020202020204" pitchFamily="34" charset="0"/>
              <a:buChar char="•"/>
            </a:pPr>
            <a:r>
              <a:rPr lang="en-US" dirty="0"/>
              <a:t>enhanced the synonymy, including plural forms</a:t>
            </a:r>
          </a:p>
          <a:p>
            <a:pPr marL="171450" indent="-171450">
              <a:buFont typeface="Arial" panose="020B0604020202020204" pitchFamily="34" charset="0"/>
              <a:buChar char="•"/>
            </a:pPr>
            <a:r>
              <a:rPr lang="en-US" dirty="0"/>
              <a:t>improved British/American mapping, </a:t>
            </a:r>
          </a:p>
          <a:p>
            <a:pPr marL="171450" indent="-171450">
              <a:buFont typeface="Arial" panose="020B0604020202020204" pitchFamily="34" charset="0"/>
              <a:buChar char="•"/>
            </a:pPr>
            <a:r>
              <a:rPr lang="en-US" dirty="0"/>
              <a:t>removed our limits on truncation;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We’ll look briefly at all of these in a few minutes.</a:t>
            </a:r>
          </a:p>
          <a:p>
            <a:endParaRPr lang="en-US" dirty="0"/>
          </a:p>
          <a:p>
            <a:r>
              <a:rPr lang="en-US" dirty="0"/>
              <a:t>[click] The Best Match sorting algorithm will bring the most relevant results to the top of your search results.</a:t>
            </a:r>
          </a:p>
          <a:p>
            <a:r>
              <a:rPr lang="en-US" dirty="0"/>
              <a:t>[More about Best Match: </a:t>
            </a:r>
            <a:r>
              <a:rPr lang="en-US" dirty="0">
                <a:hlinkClick r:id="rId3"/>
              </a:rPr>
              <a:t>https://www.ncbi.nlm.nih.gov/labs/pubmed/help/#best-match-algorithm</a:t>
            </a:r>
            <a:r>
              <a:rPr lang="en-US" dirty="0"/>
              <a:t>]</a:t>
            </a:r>
          </a:p>
          <a:p>
            <a:endParaRPr lang="en-US" dirty="0"/>
          </a:p>
        </p:txBody>
      </p:sp>
      <p:sp>
        <p:nvSpPr>
          <p:cNvPr id="4" name="Slide Number Placeholder 3"/>
          <p:cNvSpPr>
            <a:spLocks noGrp="1"/>
          </p:cNvSpPr>
          <p:nvPr>
            <p:ph type="sldNum" sz="quarter" idx="10"/>
          </p:nvPr>
        </p:nvSpPr>
        <p:spPr/>
        <p:txBody>
          <a:bodyPr/>
          <a:lstStyle/>
          <a:p>
            <a:fld id="{8C30F7CC-E99A-9B4E-A466-3BF0E5F4787E}" type="slidenum">
              <a:rPr lang="en-US" smtClean="0"/>
              <a:t>5</a:t>
            </a:fld>
            <a:endParaRPr lang="en-US"/>
          </a:p>
        </p:txBody>
      </p:sp>
    </p:spTree>
    <p:extLst>
      <p:ext uri="{BB962C8B-B14F-4D97-AF65-F5344CB8AC3E}">
        <p14:creationId xmlns:p14="http://schemas.microsoft.com/office/powerpoint/2010/main" val="2675334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a:buFont typeface="Arial" panose="020B0604020202020204" pitchFamily="34" charset="0"/>
              <a:buChar char="•"/>
            </a:pPr>
            <a:r>
              <a:rPr lang="en-US" b="0" i="0" dirty="0">
                <a:solidFill>
                  <a:srgbClr val="212529"/>
                </a:solidFill>
                <a:effectLst/>
                <a:latin typeface="Roboto"/>
              </a:rPr>
              <a:t>To find articles by topic, enter your words or phrases into the search box without quotation marks or fancy syntax (e.g., </a:t>
            </a:r>
            <a:r>
              <a:rPr lang="en-US" b="0" i="0" u="none" strike="noStrike" dirty="0">
                <a:solidFill>
                  <a:srgbClr val="79459D"/>
                </a:solidFill>
                <a:effectLst/>
                <a:latin typeface="Roboto"/>
                <a:hlinkClick r:id="rId3">
                  <a:extLst>
                    <a:ext uri="{A12FA001-AC4F-418D-AE19-62706E023703}">
                      <ahyp:hlinkClr xmlns:ahyp="http://schemas.microsoft.com/office/drawing/2018/hyperlinkcolor" xmlns="" val="tx"/>
                    </a:ext>
                  </a:extLst>
                </a:hlinkClick>
              </a:rPr>
              <a:t>treatment incidental adenocarcinoma</a:t>
            </a:r>
            <a:r>
              <a:rPr lang="en-US" b="0" i="0" u="none" strike="noStrike" dirty="0">
                <a:solidFill>
                  <a:srgbClr val="79459D"/>
                </a:solidFill>
                <a:effectLst/>
                <a:latin typeface="Roboto"/>
              </a:rPr>
              <a:t> or </a:t>
            </a:r>
            <a:r>
              <a:rPr lang="en-US" b="0" i="0" u="sng" strike="noStrike" dirty="0">
                <a:solidFill>
                  <a:srgbClr val="79459D"/>
                </a:solidFill>
                <a:effectLst/>
                <a:latin typeface="Roboto"/>
              </a:rPr>
              <a:t>preventing head lice in schools</a:t>
            </a:r>
            <a:r>
              <a:rPr lang="en-US" b="0" i="0" dirty="0">
                <a:solidFill>
                  <a:srgbClr val="212529"/>
                </a:solidFill>
                <a:effectLst/>
                <a:latin typeface="Roboto"/>
              </a:rPr>
              <a:t>). Let PubMed’s term mapping and always-improving retrieval algorithms do the work for you. Your best matches will be at the top of your results.</a:t>
            </a:r>
          </a:p>
          <a:p>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[Note 1: You can check the term mapping by viewing your search details from the Advanced screen. If PubMed fails to find a map from your medical search terms to </a:t>
            </a:r>
            <a:r>
              <a:rPr lang="en-US" sz="1200" kern="1200" dirty="0" err="1">
                <a:solidFill>
                  <a:schemeClr val="tx1"/>
                </a:solidFill>
                <a:effectLst/>
                <a:latin typeface="+mn-lt"/>
                <a:ea typeface="+mn-ea"/>
                <a:cs typeface="+mn-cs"/>
              </a:rPr>
              <a:t>MeSH</a:t>
            </a:r>
            <a:r>
              <a:rPr lang="en-US" sz="1200" kern="1200" dirty="0">
                <a:solidFill>
                  <a:schemeClr val="tx1"/>
                </a:solidFill>
                <a:effectLst/>
                <a:latin typeface="+mn-lt"/>
                <a:ea typeface="+mn-ea"/>
                <a:cs typeface="+mn-cs"/>
              </a:rPr>
              <a:t>, try synonyms for your concepts for better results.]</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[Note 2: Comprehensive searching, as is done in a systematic review, requires a deeper investigation into the </a:t>
            </a:r>
            <a:r>
              <a:rPr lang="en-US" sz="1200" kern="1200" dirty="0" err="1">
                <a:solidFill>
                  <a:schemeClr val="tx1"/>
                </a:solidFill>
                <a:effectLst/>
                <a:latin typeface="+mn-lt"/>
                <a:ea typeface="+mn-ea"/>
                <a:cs typeface="+mn-cs"/>
              </a:rPr>
              <a:t>MeSH</a:t>
            </a:r>
            <a:r>
              <a:rPr lang="en-US" sz="1200" kern="1200" dirty="0">
                <a:solidFill>
                  <a:schemeClr val="tx1"/>
                </a:solidFill>
                <a:effectLst/>
                <a:latin typeface="+mn-lt"/>
                <a:ea typeface="+mn-ea"/>
                <a:cs typeface="+mn-cs"/>
              </a:rPr>
              <a:t> terminology for your concepts as well as a thorough exploration of synonyms used by authors in non-indexed records. Consult a health sciences librarian for assistance. ]</a:t>
            </a:r>
          </a:p>
          <a:p>
            <a:pPr lvl="1"/>
            <a:endParaRPr lang="en-US" sz="1200" kern="1200" dirty="0">
              <a:solidFill>
                <a:schemeClr val="tx1"/>
              </a:solidFill>
              <a:effectLst/>
              <a:latin typeface="+mn-lt"/>
              <a:ea typeface="+mn-ea"/>
              <a:cs typeface="+mn-cs"/>
            </a:endParaRPr>
          </a:p>
          <a:p>
            <a:pPr marL="285750" lvl="0" indent="-285750" algn="l">
              <a:buFont typeface="Arial" panose="020B0604020202020204" pitchFamily="34" charset="0"/>
              <a:buChar char="•"/>
            </a:pPr>
            <a:r>
              <a:rPr lang="en-US" b="0" i="0" dirty="0">
                <a:solidFill>
                  <a:srgbClr val="212529"/>
                </a:solidFill>
                <a:effectLst/>
                <a:latin typeface="Roboto"/>
              </a:rPr>
              <a:t>To find articles by citation, enter the citation elements you have (author, title words, journal, volume, year, etc.) and let PubMed’s citation sensor find the article for you (e.g., </a:t>
            </a:r>
            <a:r>
              <a:rPr lang="en-US" b="0" i="0" u="none" strike="noStrike" dirty="0" err="1">
                <a:solidFill>
                  <a:srgbClr val="79459D"/>
                </a:solidFill>
                <a:effectLst/>
                <a:latin typeface="Roboto"/>
                <a:hlinkClick r:id="rId4">
                  <a:extLst>
                    <a:ext uri="{A12FA001-AC4F-418D-AE19-62706E023703}">
                      <ahyp:hlinkClr xmlns:ahyp="http://schemas.microsoft.com/office/drawing/2018/hyperlinkcolor" xmlns="" val="tx"/>
                    </a:ext>
                  </a:extLst>
                </a:hlinkClick>
              </a:rPr>
              <a:t>neale</a:t>
            </a:r>
            <a:r>
              <a:rPr lang="en-US" b="0" i="0" u="none" strike="noStrike" dirty="0">
                <a:solidFill>
                  <a:srgbClr val="79459D"/>
                </a:solidFill>
                <a:effectLst/>
                <a:latin typeface="Roboto"/>
                <a:hlinkClick r:id="rId4">
                  <a:extLst>
                    <a:ext uri="{A12FA001-AC4F-418D-AE19-62706E023703}">
                      <ahyp:hlinkClr xmlns:ahyp="http://schemas.microsoft.com/office/drawing/2018/hyperlinkcolor" xmlns="" val="tx"/>
                    </a:ext>
                  </a:extLst>
                </a:hlinkClick>
              </a:rPr>
              <a:t> science 2019</a:t>
            </a:r>
            <a:r>
              <a:rPr lang="en-US" b="0" i="0" dirty="0">
                <a:solidFill>
                  <a:srgbClr val="212529"/>
                </a:solidFill>
                <a:effectLst/>
                <a:latin typeface="Roboto"/>
              </a:rPr>
              <a:t>).</a:t>
            </a:r>
          </a:p>
          <a:p>
            <a:pPr marL="285750" lvl="0" indent="-285750" algn="l">
              <a:buFont typeface="Arial" panose="020B0604020202020204" pitchFamily="34" charset="0"/>
              <a:buChar char="•"/>
            </a:pPr>
            <a:r>
              <a:rPr lang="en-US" b="0" i="0" dirty="0">
                <a:solidFill>
                  <a:srgbClr val="212529"/>
                </a:solidFill>
                <a:effectLst/>
                <a:latin typeface="Roboto"/>
              </a:rPr>
              <a:t>To find articles by author, search the author’s last name and initials (e.g., </a:t>
            </a:r>
            <a:r>
              <a:rPr lang="en-US" b="0" i="0" u="none" strike="noStrike" dirty="0" err="1">
                <a:solidFill>
                  <a:srgbClr val="79459D"/>
                </a:solidFill>
                <a:effectLst/>
                <a:latin typeface="Roboto"/>
                <a:hlinkClick r:id="rId5">
                  <a:extLst>
                    <a:ext uri="{A12FA001-AC4F-418D-AE19-62706E023703}">
                      <ahyp:hlinkClr xmlns:ahyp="http://schemas.microsoft.com/office/drawing/2018/hyperlinkcolor" xmlns="" val="tx"/>
                    </a:ext>
                  </a:extLst>
                </a:hlinkClick>
              </a:rPr>
              <a:t>fagerness</a:t>
            </a:r>
            <a:r>
              <a:rPr lang="en-US" b="0" i="0" u="none" strike="noStrike" dirty="0">
                <a:solidFill>
                  <a:srgbClr val="79459D"/>
                </a:solidFill>
                <a:effectLst/>
                <a:latin typeface="Roboto"/>
                <a:hlinkClick r:id="rId5">
                  <a:extLst>
                    <a:ext uri="{A12FA001-AC4F-418D-AE19-62706E023703}">
                      <ahyp:hlinkClr xmlns:ahyp="http://schemas.microsoft.com/office/drawing/2018/hyperlinkcolor" xmlns="" val="tx"/>
                    </a:ext>
                  </a:extLst>
                </a:hlinkClick>
              </a:rPr>
              <a:t> j</a:t>
            </a:r>
            <a:r>
              <a:rPr lang="en-US" b="0" i="0" dirty="0">
                <a:solidFill>
                  <a:srgbClr val="212529"/>
                </a:solidFill>
                <a:effectLst/>
                <a:latin typeface="Roboto"/>
              </a:rPr>
              <a:t>).</a:t>
            </a:r>
          </a:p>
          <a:p>
            <a:pPr marL="285750" lvl="0" indent="-285750" algn="l">
              <a:buFont typeface="Arial" panose="020B0604020202020204" pitchFamily="34" charset="0"/>
              <a:buChar char="•"/>
            </a:pPr>
            <a:r>
              <a:rPr lang="en-US" b="0" i="0" dirty="0">
                <a:solidFill>
                  <a:srgbClr val="212529"/>
                </a:solidFill>
                <a:effectLst/>
                <a:latin typeface="Roboto"/>
              </a:rPr>
              <a:t>To find articles by journal, use the complete journal title, ISSN or title abbreviation (e.g., </a:t>
            </a:r>
            <a:r>
              <a:rPr lang="en-US" b="0" i="0" u="none" strike="noStrike" dirty="0">
                <a:solidFill>
                  <a:srgbClr val="79459D"/>
                </a:solidFill>
                <a:effectLst/>
                <a:latin typeface="Roboto"/>
                <a:hlinkClick r:id="rId6">
                  <a:extLst>
                    <a:ext uri="{A12FA001-AC4F-418D-AE19-62706E023703}">
                      <ahyp:hlinkClr xmlns:ahyp="http://schemas.microsoft.com/office/drawing/2018/hyperlinkcolor" xmlns="" val="tx"/>
                    </a:ext>
                  </a:extLst>
                </a:hlinkClick>
              </a:rPr>
              <a:t>lancet </a:t>
            </a:r>
            <a:r>
              <a:rPr lang="en-US" b="0" i="0" u="none" strike="noStrike" dirty="0" err="1">
                <a:solidFill>
                  <a:srgbClr val="79459D"/>
                </a:solidFill>
                <a:effectLst/>
                <a:latin typeface="Roboto"/>
                <a:hlinkClick r:id="rId6">
                  <a:extLst>
                    <a:ext uri="{A12FA001-AC4F-418D-AE19-62706E023703}">
                      <ahyp:hlinkClr xmlns:ahyp="http://schemas.microsoft.com/office/drawing/2018/hyperlinkcolor" xmlns="" val="tx"/>
                    </a:ext>
                  </a:extLst>
                </a:hlinkClick>
              </a:rPr>
              <a:t>oncol</a:t>
            </a:r>
            <a:r>
              <a:rPr lang="en-US" b="0" i="0" dirty="0">
                <a:solidFill>
                  <a:srgbClr val="212529"/>
                </a:solidFill>
                <a:effectLst/>
                <a:latin typeface="Roboto"/>
              </a:rPr>
              <a:t>).</a:t>
            </a:r>
          </a:p>
          <a:p>
            <a:endParaRPr lang="en-US" dirty="0"/>
          </a:p>
        </p:txBody>
      </p:sp>
      <p:sp>
        <p:nvSpPr>
          <p:cNvPr id="4" name="Slide Number Placeholder 3"/>
          <p:cNvSpPr>
            <a:spLocks noGrp="1"/>
          </p:cNvSpPr>
          <p:nvPr>
            <p:ph type="sldNum" sz="quarter" idx="10"/>
          </p:nvPr>
        </p:nvSpPr>
        <p:spPr/>
        <p:txBody>
          <a:bodyPr/>
          <a:lstStyle/>
          <a:p>
            <a:fld id="{8C30F7CC-E99A-9B4E-A466-3BF0E5F4787E}" type="slidenum">
              <a:rPr lang="en-US" smtClean="0"/>
              <a:t>6</a:t>
            </a:fld>
            <a:endParaRPr lang="en-US"/>
          </a:p>
        </p:txBody>
      </p:sp>
    </p:spTree>
    <p:extLst>
      <p:ext uri="{BB962C8B-B14F-4D97-AF65-F5344CB8AC3E}">
        <p14:creationId xmlns:p14="http://schemas.microsoft.com/office/powerpoint/2010/main" val="3947613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November of 2019, NLM formally announced the launch of the new PubMed.</a:t>
            </a:r>
          </a:p>
          <a:p>
            <a:r>
              <a:rPr lang="en-US" dirty="0"/>
              <a:t>The new PubMed will become the default in spring of 2020 (exact date still TBA). All links to PubMed will be redirected to the new system.</a:t>
            </a:r>
          </a:p>
          <a:p>
            <a:r>
              <a:rPr lang="en-US" dirty="0"/>
              <a:t>The new and legacy PubMed will run in parallel for several months, but we hope people will quickly transition to the new one.</a:t>
            </a:r>
          </a:p>
          <a:p>
            <a:r>
              <a:rPr lang="en-US" dirty="0"/>
              <a:t>After several months, the legacy system will be retired.</a:t>
            </a:r>
          </a:p>
          <a:p>
            <a:r>
              <a:rPr lang="en-US" dirty="0"/>
              <a:t>[click] And the new PubMed will continue to be improved with your use and input.</a:t>
            </a:r>
          </a:p>
        </p:txBody>
      </p:sp>
      <p:sp>
        <p:nvSpPr>
          <p:cNvPr id="4" name="Slide Number Placeholder 3"/>
          <p:cNvSpPr>
            <a:spLocks noGrp="1"/>
          </p:cNvSpPr>
          <p:nvPr>
            <p:ph type="sldNum" sz="quarter" idx="5"/>
          </p:nvPr>
        </p:nvSpPr>
        <p:spPr/>
        <p:txBody>
          <a:bodyPr/>
          <a:lstStyle/>
          <a:p>
            <a:fld id="{8C30F7CC-E99A-9B4E-A466-3BF0E5F4787E}" type="slidenum">
              <a:rPr lang="en-US" smtClean="0"/>
              <a:t>7</a:t>
            </a:fld>
            <a:endParaRPr lang="en-US"/>
          </a:p>
        </p:txBody>
      </p:sp>
    </p:spTree>
    <p:extLst>
      <p:ext uri="{BB962C8B-B14F-4D97-AF65-F5344CB8AC3E}">
        <p14:creationId xmlns:p14="http://schemas.microsoft.com/office/powerpoint/2010/main" val="2035470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time that the new system becomes the default, all links to PubMed will redirect to the new system. This includes all of the associated tools built for PubMed searching, including the </a:t>
            </a:r>
            <a:r>
              <a:rPr lang="en-US" dirty="0" err="1"/>
              <a:t>MeSH</a:t>
            </a:r>
            <a:r>
              <a:rPr lang="en-US" dirty="0"/>
              <a:t> Database, the NLM Catalog, Clinical Queries, the Single Citation Matcher and the Batch Citation Matcher.</a:t>
            </a:r>
          </a:p>
          <a:p>
            <a:endParaRPr lang="en-US" dirty="0"/>
          </a:p>
          <a:p>
            <a:r>
              <a:rPr lang="en-US" dirty="0"/>
              <a:t>My NCBI will also redirect to the new PubMed. All of your saved searches and alerts will function – you won’t need to do anything to prepare.</a:t>
            </a:r>
          </a:p>
          <a:p>
            <a:endParaRPr lang="en-US" dirty="0"/>
          </a:p>
          <a:p>
            <a:r>
              <a:rPr lang="en-US" dirty="0"/>
              <a:t>At a future date we will release a new PubMed API. This is still in development stages.</a:t>
            </a:r>
          </a:p>
          <a:p>
            <a:endParaRPr lang="en-US" dirty="0"/>
          </a:p>
          <a:p>
            <a:r>
              <a:rPr lang="en-US" dirty="0"/>
              <a:t>And, again, we will continue to actively improve PubMed based on your use and feedback.</a:t>
            </a:r>
          </a:p>
        </p:txBody>
      </p:sp>
      <p:sp>
        <p:nvSpPr>
          <p:cNvPr id="4" name="Slide Number Placeholder 3"/>
          <p:cNvSpPr>
            <a:spLocks noGrp="1"/>
          </p:cNvSpPr>
          <p:nvPr>
            <p:ph type="sldNum" sz="quarter" idx="10"/>
          </p:nvPr>
        </p:nvSpPr>
        <p:spPr/>
        <p:txBody>
          <a:bodyPr/>
          <a:lstStyle/>
          <a:p>
            <a:fld id="{8C30F7CC-E99A-9B4E-A466-3BF0E5F4787E}" type="slidenum">
              <a:rPr lang="en-US" smtClean="0"/>
              <a:t>8</a:t>
            </a:fld>
            <a:endParaRPr lang="en-US"/>
          </a:p>
        </p:txBody>
      </p:sp>
    </p:spTree>
    <p:extLst>
      <p:ext uri="{BB962C8B-B14F-4D97-AF65-F5344CB8AC3E}">
        <p14:creationId xmlns:p14="http://schemas.microsoft.com/office/powerpoint/2010/main" val="1378810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live demo is suggested for the following parts, but use the slides if you prefer.]</a:t>
            </a:r>
          </a:p>
          <a:p>
            <a:endParaRPr lang="en-US" dirty="0"/>
          </a:p>
          <a:p>
            <a:r>
              <a:rPr lang="en-US" dirty="0"/>
              <a:t>Now we’ll explore the new features I very quickly mentioned while demonstrating that your search strategies remain the same. We’ll look at known item, author and subject searches.</a:t>
            </a:r>
          </a:p>
          <a:p>
            <a:endParaRPr lang="en-US" dirty="0"/>
          </a:p>
          <a:p>
            <a:r>
              <a:rPr lang="en-US" dirty="0"/>
              <a:t>We’ll start with a known item search.</a:t>
            </a:r>
            <a:endParaRPr lang="en-US" b="1" dirty="0"/>
          </a:p>
        </p:txBody>
      </p:sp>
      <p:sp>
        <p:nvSpPr>
          <p:cNvPr id="4" name="Slide Number Placeholder 3"/>
          <p:cNvSpPr>
            <a:spLocks noGrp="1"/>
          </p:cNvSpPr>
          <p:nvPr>
            <p:ph type="sldNum" sz="quarter" idx="5"/>
          </p:nvPr>
        </p:nvSpPr>
        <p:spPr/>
        <p:txBody>
          <a:bodyPr/>
          <a:lstStyle/>
          <a:p>
            <a:fld id="{8C30F7CC-E99A-9B4E-A466-3BF0E5F4787E}" type="slidenum">
              <a:rPr lang="en-US" smtClean="0"/>
              <a:t>9</a:t>
            </a:fld>
            <a:endParaRPr lang="en-US"/>
          </a:p>
        </p:txBody>
      </p:sp>
    </p:spTree>
    <p:extLst>
      <p:ext uri="{BB962C8B-B14F-4D97-AF65-F5344CB8AC3E}">
        <p14:creationId xmlns:p14="http://schemas.microsoft.com/office/powerpoint/2010/main" val="1135930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527150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231778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687602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56158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225736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776231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054807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525917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F669CBC-9B50-4D77-B834-9E11F644C1C6}" type="slidenum">
              <a:rPr lang="en-US" smtClean="0"/>
              <a:t>‹#›</a:t>
            </a:fld>
            <a:endParaRPr lang="en-US"/>
          </a:p>
        </p:txBody>
      </p:sp>
      <p:sp>
        <p:nvSpPr>
          <p:cNvPr id="7" name="Footer Placeholder 6"/>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794664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F669CBC-9B50-4D77-B834-9E11F644C1C6}" type="slidenum">
              <a:rPr lang="en-US" smtClean="0"/>
              <a:t>‹#›</a:t>
            </a:fld>
            <a:endParaRPr lang="en-US"/>
          </a:p>
        </p:txBody>
      </p:sp>
      <p:sp>
        <p:nvSpPr>
          <p:cNvPr id="3" name="Footer Placeholder 2"/>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538961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669CBC-9B50-4D77-B834-9E11F644C1C6}" type="slidenum">
              <a:rPr lang="en-US" smtClean="0"/>
              <a:t>‹#›</a:t>
            </a:fld>
            <a:endParaRPr lang="en-US"/>
          </a:p>
        </p:txBody>
      </p:sp>
      <p:sp>
        <p:nvSpPr>
          <p:cNvPr id="2" name="Footer Placeholder 1"/>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54655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0842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479898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4108806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925770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693802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23133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843024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502612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5228128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F669CBC-9B50-4D77-B834-9E11F644C1C6}" type="slidenum">
              <a:rPr lang="en-US" smtClean="0"/>
              <a:t>‹#›</a:t>
            </a:fld>
            <a:endParaRPr lang="en-US"/>
          </a:p>
        </p:txBody>
      </p:sp>
      <p:sp>
        <p:nvSpPr>
          <p:cNvPr id="7" name="Footer Placeholder 6"/>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354726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F669CBC-9B50-4D77-B834-9E11F644C1C6}" type="slidenum">
              <a:rPr lang="en-US" smtClean="0"/>
              <a:t>‹#›</a:t>
            </a:fld>
            <a:endParaRPr lang="en-US"/>
          </a:p>
        </p:txBody>
      </p:sp>
      <p:sp>
        <p:nvSpPr>
          <p:cNvPr id="3" name="Footer Placeholder 2"/>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931285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61626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186715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669CBC-9B50-4D77-B834-9E11F644C1C6}" type="slidenum">
              <a:rPr lang="en-US" smtClean="0"/>
              <a:t>‹#›</a:t>
            </a:fld>
            <a:endParaRPr lang="en-US"/>
          </a:p>
        </p:txBody>
      </p:sp>
      <p:sp>
        <p:nvSpPr>
          <p:cNvPr id="2" name="Footer Placeholder 1"/>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9449800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4253982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642970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376006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9837057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2" y="4381047"/>
            <a:ext cx="9130363" cy="1531074"/>
          </a:xfrm>
          <a:prstGeom prst="rect">
            <a:avLst/>
          </a:prstGeom>
        </p:spPr>
      </p:pic>
    </p:spTree>
    <p:extLst>
      <p:ext uri="{BB962C8B-B14F-4D97-AF65-F5344CB8AC3E}">
        <p14:creationId xmlns:p14="http://schemas.microsoft.com/office/powerpoint/2010/main" val="1751844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663422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622041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7017452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F669CBC-9B50-4D77-B834-9E11F644C1C6}" type="slidenum">
              <a:rPr lang="en-US" smtClean="0"/>
              <a:t>‹#›</a:t>
            </a:fld>
            <a:endParaRPr lang="en-US"/>
          </a:p>
        </p:txBody>
      </p:sp>
      <p:sp>
        <p:nvSpPr>
          <p:cNvPr id="7" name="Footer Placeholder 6"/>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68097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061663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F669CBC-9B50-4D77-B834-9E11F644C1C6}" type="slidenum">
              <a:rPr lang="en-US" smtClean="0"/>
              <a:t>‹#›</a:t>
            </a:fld>
            <a:endParaRPr lang="en-US"/>
          </a:p>
        </p:txBody>
      </p:sp>
      <p:sp>
        <p:nvSpPr>
          <p:cNvPr id="3" name="Footer Placeholder 2"/>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0356942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669CBC-9B50-4D77-B834-9E11F644C1C6}" type="slidenum">
              <a:rPr lang="en-US" smtClean="0"/>
              <a:t>‹#›</a:t>
            </a:fld>
            <a:endParaRPr lang="en-US"/>
          </a:p>
        </p:txBody>
      </p:sp>
      <p:sp>
        <p:nvSpPr>
          <p:cNvPr id="2" name="Footer Placeholder 1"/>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084433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290026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6908903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7234517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471842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F669CBC-9B50-4D77-B834-9E11F644C1C6}" type="slidenum">
              <a:rPr lang="en-US" smtClean="0"/>
              <a:t>‹#›</a:t>
            </a:fld>
            <a:endParaRPr lang="en-US"/>
          </a:p>
        </p:txBody>
      </p:sp>
      <p:sp>
        <p:nvSpPr>
          <p:cNvPr id="7" name="Footer Placeholder 6"/>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488683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F669CBC-9B50-4D77-B834-9E11F644C1C6}" type="slidenum">
              <a:rPr lang="en-US" smtClean="0"/>
              <a:t>‹#›</a:t>
            </a:fld>
            <a:endParaRPr lang="en-US"/>
          </a:p>
        </p:txBody>
      </p:sp>
      <p:sp>
        <p:nvSpPr>
          <p:cNvPr id="3" name="Footer Placeholder 2"/>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848254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669CBC-9B50-4D77-B834-9E11F644C1C6}" type="slidenum">
              <a:rPr lang="en-US" smtClean="0"/>
              <a:t>‹#›</a:t>
            </a:fld>
            <a:endParaRPr lang="en-US"/>
          </a:p>
        </p:txBody>
      </p:sp>
      <p:sp>
        <p:nvSpPr>
          <p:cNvPr id="2" name="Footer Placeholder 1"/>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4130431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79123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402947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76965"/>
            <a:ext cx="12192000" cy="681037"/>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4"/>
          </p:nvPr>
        </p:nvSpPr>
        <p:spPr>
          <a:xfrm>
            <a:off x="10248901" y="6356352"/>
            <a:ext cx="1104900" cy="365125"/>
          </a:xfrm>
          <a:prstGeom prst="rect">
            <a:avLst/>
          </a:prstGeom>
        </p:spPr>
        <p:txBody>
          <a:bodyPr vert="horz" lIns="91440" tIns="45720" rIns="91440" bIns="45720" rtlCol="0" anchor="ctr"/>
          <a:lstStyle>
            <a:lvl1pPr algn="r">
              <a:defRPr sz="1200">
                <a:solidFill>
                  <a:schemeClr val="bg1"/>
                </a:solidFill>
              </a:defRPr>
            </a:lvl1pPr>
          </a:lstStyle>
          <a:p>
            <a:fld id="{9485523C-9739-49E1-B261-33C29B76961E}" type="slidenum">
              <a:rPr lang="en-US" smtClean="0"/>
              <a:pPr/>
              <a:t>‹#›</a:t>
            </a:fld>
            <a:endParaRPr lang="en-US" dirty="0"/>
          </a:p>
        </p:txBody>
      </p:sp>
      <p:sp>
        <p:nvSpPr>
          <p:cNvPr id="9" name="Footer Placeholder 3"/>
          <p:cNvSpPr>
            <a:spLocks noGrp="1"/>
          </p:cNvSpPr>
          <p:nvPr>
            <p:ph type="ftr" sz="quarter" idx="3"/>
          </p:nvPr>
        </p:nvSpPr>
        <p:spPr>
          <a:xfrm>
            <a:off x="4157883" y="6356352"/>
            <a:ext cx="6091017" cy="365125"/>
          </a:xfrm>
          <a:prstGeom prst="rect">
            <a:avLst/>
          </a:prstGeom>
        </p:spPr>
        <p:txBody>
          <a:bodyPr anchor="ctr"/>
          <a:lstStyle>
            <a:lvl1pPr algn="ctr">
              <a:defRPr sz="1200">
                <a:solidFill>
                  <a:schemeClr val="bg1"/>
                </a:solidFill>
              </a:defRPr>
            </a:lvl1pPr>
          </a:lstStyle>
          <a:p>
            <a:endParaRPr lang="en-US" dirty="0"/>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8344" y="6354947"/>
            <a:ext cx="2896819" cy="361052"/>
          </a:xfrm>
          <a:prstGeom prst="rect">
            <a:avLst/>
          </a:prstGeom>
        </p:spPr>
      </p:pic>
    </p:spTree>
    <p:extLst>
      <p:ext uri="{BB962C8B-B14F-4D97-AF65-F5344CB8AC3E}">
        <p14:creationId xmlns:p14="http://schemas.microsoft.com/office/powerpoint/2010/main" val="36290850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49" r:id="rId12"/>
  </p:sldLayoutIdLst>
  <p:hf hdr="0" ftr="0" dt="0"/>
  <p:txStyles>
    <p:titleStyle>
      <a:lvl1pPr algn="l" defTabSz="914400" rtl="0" eaLnBrk="1" latinLnBrk="0" hangingPunct="1">
        <a:lnSpc>
          <a:spcPct val="90000"/>
        </a:lnSpc>
        <a:spcBef>
          <a:spcPct val="0"/>
        </a:spcBef>
        <a:buNone/>
        <a:defRPr sz="4400" kern="1200">
          <a:solidFill>
            <a:srgbClr val="61626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1626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1626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1626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1626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162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0558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76965"/>
            <a:ext cx="12192000" cy="681037"/>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4"/>
          </p:nvPr>
        </p:nvSpPr>
        <p:spPr>
          <a:xfrm>
            <a:off x="10248901" y="6356352"/>
            <a:ext cx="1104900" cy="365125"/>
          </a:xfrm>
          <a:prstGeom prst="rect">
            <a:avLst/>
          </a:prstGeom>
        </p:spPr>
        <p:txBody>
          <a:bodyPr vert="horz" lIns="91440" tIns="45720" rIns="91440" bIns="45720" rtlCol="0" anchor="ctr"/>
          <a:lstStyle>
            <a:lvl1pPr algn="r">
              <a:defRPr sz="1200">
                <a:solidFill>
                  <a:schemeClr val="bg1"/>
                </a:solidFill>
              </a:defRPr>
            </a:lvl1pPr>
          </a:lstStyle>
          <a:p>
            <a:fld id="{9485523C-9739-49E1-B261-33C29B76961E}" type="slidenum">
              <a:rPr lang="en-US" smtClean="0"/>
              <a:pPr/>
              <a:t>‹#›</a:t>
            </a:fld>
            <a:endParaRPr lang="en-US" dirty="0"/>
          </a:p>
        </p:txBody>
      </p:sp>
      <p:sp>
        <p:nvSpPr>
          <p:cNvPr id="9" name="Footer Placeholder 3"/>
          <p:cNvSpPr>
            <a:spLocks noGrp="1"/>
          </p:cNvSpPr>
          <p:nvPr>
            <p:ph type="ftr" sz="quarter" idx="3"/>
          </p:nvPr>
        </p:nvSpPr>
        <p:spPr>
          <a:xfrm>
            <a:off x="4157883" y="6356352"/>
            <a:ext cx="6091017" cy="365125"/>
          </a:xfrm>
          <a:prstGeom prst="rect">
            <a:avLst/>
          </a:prstGeom>
        </p:spPr>
        <p:txBody>
          <a:bodyPr anchor="ctr"/>
          <a:lstStyle>
            <a:lvl1pPr algn="ctr">
              <a:defRPr sz="1200">
                <a:solidFill>
                  <a:schemeClr val="bg1"/>
                </a:solidFill>
              </a:defRPr>
            </a:lvl1pPr>
          </a:lstStyle>
          <a:p>
            <a:endParaRPr lang="en-US" dirty="0"/>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344" y="6300819"/>
            <a:ext cx="3586339" cy="446992"/>
          </a:xfrm>
          <a:prstGeom prst="rect">
            <a:avLst/>
          </a:prstGeom>
        </p:spPr>
      </p:pic>
    </p:spTree>
    <p:extLst>
      <p:ext uri="{BB962C8B-B14F-4D97-AF65-F5344CB8AC3E}">
        <p14:creationId xmlns:p14="http://schemas.microsoft.com/office/powerpoint/2010/main" val="3109505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76965"/>
            <a:ext cx="12192000" cy="681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4"/>
          </p:nvPr>
        </p:nvSpPr>
        <p:spPr>
          <a:xfrm>
            <a:off x="10248901" y="6356352"/>
            <a:ext cx="1104900" cy="365125"/>
          </a:xfrm>
          <a:prstGeom prst="rect">
            <a:avLst/>
          </a:prstGeom>
        </p:spPr>
        <p:txBody>
          <a:bodyPr vert="horz" lIns="91440" tIns="45720" rIns="91440" bIns="45720" rtlCol="0" anchor="ctr"/>
          <a:lstStyle>
            <a:lvl1pPr algn="r">
              <a:defRPr sz="1200">
                <a:solidFill>
                  <a:schemeClr val="bg1"/>
                </a:solidFill>
              </a:defRPr>
            </a:lvl1pPr>
          </a:lstStyle>
          <a:p>
            <a:fld id="{9485523C-9739-49E1-B261-33C29B76961E}" type="slidenum">
              <a:rPr lang="en-US" smtClean="0"/>
              <a:pPr/>
              <a:t>‹#›</a:t>
            </a:fld>
            <a:endParaRPr lang="en-US" dirty="0"/>
          </a:p>
        </p:txBody>
      </p:sp>
      <p:sp>
        <p:nvSpPr>
          <p:cNvPr id="9" name="Footer Placeholder 3"/>
          <p:cNvSpPr>
            <a:spLocks noGrp="1"/>
          </p:cNvSpPr>
          <p:nvPr>
            <p:ph type="ftr" sz="quarter" idx="3"/>
          </p:nvPr>
        </p:nvSpPr>
        <p:spPr>
          <a:xfrm>
            <a:off x="4157883" y="6356352"/>
            <a:ext cx="6091017" cy="365125"/>
          </a:xfrm>
          <a:prstGeom prst="rect">
            <a:avLst/>
          </a:prstGeom>
        </p:spPr>
        <p:txBody>
          <a:bodyPr anchor="ctr"/>
          <a:lstStyle>
            <a:lvl1pPr algn="ctr">
              <a:defRPr sz="1200">
                <a:solidFill>
                  <a:schemeClr val="bg1"/>
                </a:solidFill>
              </a:defRPr>
            </a:lvl1pPr>
          </a:lstStyle>
          <a:p>
            <a:endParaRPr lang="en-US" dirty="0"/>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344" y="6354947"/>
            <a:ext cx="2896819" cy="361052"/>
          </a:xfrm>
          <a:prstGeom prst="rect">
            <a:avLst/>
          </a:prstGeom>
        </p:spPr>
      </p:pic>
    </p:spTree>
    <p:extLst>
      <p:ext uri="{BB962C8B-B14F-4D97-AF65-F5344CB8AC3E}">
        <p14:creationId xmlns:p14="http://schemas.microsoft.com/office/powerpoint/2010/main" val="34571308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61626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248901" y="6356352"/>
            <a:ext cx="1104900" cy="365125"/>
          </a:xfrm>
          <a:prstGeom prst="rect">
            <a:avLst/>
          </a:prstGeom>
        </p:spPr>
        <p:txBody>
          <a:bodyPr vert="horz" lIns="91440" tIns="45720" rIns="91440" bIns="45720" rtlCol="0" anchor="ctr"/>
          <a:lstStyle>
            <a:lvl1pPr algn="r">
              <a:defRPr sz="1200">
                <a:solidFill>
                  <a:schemeClr val="bg1"/>
                </a:solidFill>
              </a:defRPr>
            </a:lvl1pPr>
          </a:lstStyle>
          <a:p>
            <a:fld id="{9485523C-9739-49E1-B261-33C29B76961E}" type="slidenum">
              <a:rPr lang="en-US" smtClean="0"/>
              <a:pPr/>
              <a:t>‹#›</a:t>
            </a:fld>
            <a:endParaRPr lang="en-US" dirty="0"/>
          </a:p>
        </p:txBody>
      </p:sp>
      <p:sp>
        <p:nvSpPr>
          <p:cNvPr id="9" name="Footer Placeholder 3"/>
          <p:cNvSpPr>
            <a:spLocks noGrp="1"/>
          </p:cNvSpPr>
          <p:nvPr>
            <p:ph type="ftr" sz="quarter" idx="3"/>
          </p:nvPr>
        </p:nvSpPr>
        <p:spPr>
          <a:xfrm>
            <a:off x="4157883" y="6356352"/>
            <a:ext cx="6091017" cy="365125"/>
          </a:xfrm>
          <a:prstGeom prst="rect">
            <a:avLst/>
          </a:prstGeom>
        </p:spPr>
        <p:txBody>
          <a:bodyPr anchor="ctr"/>
          <a:lstStyle>
            <a:lvl1pPr algn="ctr">
              <a:defRPr sz="1200">
                <a:solidFill>
                  <a:schemeClr val="bg1"/>
                </a:solidFill>
              </a:defRPr>
            </a:lvl1pPr>
          </a:lstStyle>
          <a:p>
            <a:endParaRPr lang="en-US" dirty="0"/>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344" y="6354947"/>
            <a:ext cx="2896819" cy="361052"/>
          </a:xfrm>
          <a:prstGeom prst="rect">
            <a:avLst/>
          </a:prstGeom>
        </p:spPr>
      </p:pic>
    </p:spTree>
    <p:extLst>
      <p:ext uri="{BB962C8B-B14F-4D97-AF65-F5344CB8AC3E}">
        <p14:creationId xmlns:p14="http://schemas.microsoft.com/office/powerpoint/2010/main" val="6934084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hyperlink" Target="https://pubmed.ncbi.nlm.nih.gov/"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vsearch.nlm.nih.gov/vivisimo/cgi-bin/query-meta?query=pubmed&amp;v:project=technical-bulletin"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nnlm.gov/training/" TargetMode="External"/><Relationship Id="rId5" Type="http://schemas.openxmlformats.org/officeDocument/2006/relationships/hyperlink" Target="https://pubmed.ncbi.nlm.nih.gov/" TargetMode="External"/><Relationship Id="rId4" Type="http://schemas.openxmlformats.org/officeDocument/2006/relationships/hyperlink" Target="https://ncbiinsights.ncbi.nlm.nih.gov/?s=pubmed&amp;submit=Search"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86EF27E-282F-464C-8DF8-0D6525C650AF}"/>
              </a:ext>
            </a:extLst>
          </p:cNvPr>
          <p:cNvSpPr txBox="1">
            <a:spLocks/>
          </p:cNvSpPr>
          <p:nvPr/>
        </p:nvSpPr>
        <p:spPr>
          <a:xfrm>
            <a:off x="6581925" y="3782425"/>
            <a:ext cx="4651784" cy="826691"/>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bg1"/>
                </a:solidFill>
                <a:latin typeface="Helvetica" charset="0"/>
                <a:ea typeface="Helvetica" charset="0"/>
                <a:cs typeface="Helvetica" charset="0"/>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Helvetica" charset="0"/>
                <a:cs typeface="Helvetica" charset="0"/>
              </a:rPr>
              <a:t>March 2020</a:t>
            </a:r>
          </a:p>
        </p:txBody>
      </p:sp>
      <p:sp>
        <p:nvSpPr>
          <p:cNvPr id="5" name="Text Placeholder 6">
            <a:extLst>
              <a:ext uri="{FF2B5EF4-FFF2-40B4-BE49-F238E27FC236}">
                <a16:creationId xmlns:a16="http://schemas.microsoft.com/office/drawing/2014/main" xmlns="" id="{A447CA51-9A0B-48F7-B6C4-636F47B849A3}"/>
              </a:ext>
            </a:extLst>
          </p:cNvPr>
          <p:cNvSpPr txBox="1">
            <a:spLocks/>
          </p:cNvSpPr>
          <p:nvPr/>
        </p:nvSpPr>
        <p:spPr>
          <a:xfrm>
            <a:off x="838201" y="3929071"/>
            <a:ext cx="4771876" cy="533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0558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0558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0558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0558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0558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[Presenter’s name here]</a:t>
            </a:r>
          </a:p>
        </p:txBody>
      </p:sp>
      <p:sp>
        <p:nvSpPr>
          <p:cNvPr id="2" name="Title 1">
            <a:extLst>
              <a:ext uri="{FF2B5EF4-FFF2-40B4-BE49-F238E27FC236}">
                <a16:creationId xmlns:a16="http://schemas.microsoft.com/office/drawing/2014/main" xmlns="" id="{F704350B-961A-4150-82FD-B04BAAA473DC}"/>
              </a:ext>
            </a:extLst>
          </p:cNvPr>
          <p:cNvSpPr>
            <a:spLocks noGrp="1"/>
          </p:cNvSpPr>
          <p:nvPr>
            <p:ph type="ctrTitle"/>
          </p:nvPr>
        </p:nvSpPr>
        <p:spPr>
          <a:xfrm>
            <a:off x="1524000" y="2539999"/>
            <a:ext cx="9144000" cy="969963"/>
          </a:xfrm>
          <a:solidFill>
            <a:srgbClr val="20558A"/>
          </a:solidFill>
          <a:ln>
            <a:solidFill>
              <a:srgbClr val="FFFF00"/>
            </a:solidFill>
          </a:ln>
        </p:spPr>
        <p:txBody>
          <a:bodyPr/>
          <a:lstStyle/>
          <a:p>
            <a:r>
              <a:rPr lang="en-US" dirty="0">
                <a:solidFill>
                  <a:schemeClr val="bg1"/>
                </a:solidFill>
              </a:rPr>
              <a:t>A New PubMed</a:t>
            </a:r>
          </a:p>
        </p:txBody>
      </p:sp>
    </p:spTree>
    <p:extLst>
      <p:ext uri="{BB962C8B-B14F-4D97-AF65-F5344CB8AC3E}">
        <p14:creationId xmlns:p14="http://schemas.microsoft.com/office/powerpoint/2010/main" val="3672814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New PubMed search for: marom medicine 2016">
            <a:extLst>
              <a:ext uri="{FF2B5EF4-FFF2-40B4-BE49-F238E27FC236}">
                <a16:creationId xmlns:a16="http://schemas.microsoft.com/office/drawing/2014/main" xmlns="" id="{27E22C75-9534-4C46-A5F9-ED5948ECA5AF}"/>
              </a:ext>
            </a:extLst>
          </p:cNvPr>
          <p:cNvPicPr>
            <a:picLocks noChangeAspect="1"/>
          </p:cNvPicPr>
          <p:nvPr/>
        </p:nvPicPr>
        <p:blipFill>
          <a:blip r:embed="rId3"/>
          <a:stretch>
            <a:fillRect/>
          </a:stretch>
        </p:blipFill>
        <p:spPr>
          <a:xfrm>
            <a:off x="1433115" y="1280081"/>
            <a:ext cx="8912962" cy="4846247"/>
          </a:xfrm>
          <a:prstGeom prst="rect">
            <a:avLst/>
          </a:prstGeom>
        </p:spPr>
      </p:pic>
      <p:sp>
        <p:nvSpPr>
          <p:cNvPr id="2" name="Title 1">
            <a:extLst>
              <a:ext uri="{FF2B5EF4-FFF2-40B4-BE49-F238E27FC236}">
                <a16:creationId xmlns:a16="http://schemas.microsoft.com/office/drawing/2014/main" xmlns="" id="{D6333A2D-16AB-4B96-B6F4-F3F1A86670CA}"/>
              </a:ext>
            </a:extLst>
          </p:cNvPr>
          <p:cNvSpPr>
            <a:spLocks noGrp="1"/>
          </p:cNvSpPr>
          <p:nvPr>
            <p:ph type="title"/>
          </p:nvPr>
        </p:nvSpPr>
        <p:spPr/>
        <p:txBody>
          <a:bodyPr/>
          <a:lstStyle/>
          <a:p>
            <a:r>
              <a:rPr lang="en-US" dirty="0"/>
              <a:t>Known Item Search: </a:t>
            </a:r>
            <a:r>
              <a:rPr lang="en-US" dirty="0" err="1"/>
              <a:t>marom</a:t>
            </a:r>
            <a:r>
              <a:rPr lang="en-US" dirty="0"/>
              <a:t> medicine 2016</a:t>
            </a:r>
          </a:p>
        </p:txBody>
      </p:sp>
      <p:sp>
        <p:nvSpPr>
          <p:cNvPr id="3" name="Slide Number Placeholder 2">
            <a:extLst>
              <a:ext uri="{FF2B5EF4-FFF2-40B4-BE49-F238E27FC236}">
                <a16:creationId xmlns:a16="http://schemas.microsoft.com/office/drawing/2014/main" xmlns="" id="{B6E949F8-675A-4D4D-9A78-12B16C9B434C}"/>
              </a:ext>
            </a:extLst>
          </p:cNvPr>
          <p:cNvSpPr>
            <a:spLocks noGrp="1"/>
          </p:cNvSpPr>
          <p:nvPr>
            <p:ph type="sldNum" sz="quarter" idx="12"/>
          </p:nvPr>
        </p:nvSpPr>
        <p:spPr/>
        <p:txBody>
          <a:bodyPr/>
          <a:lstStyle/>
          <a:p>
            <a:fld id="{6F669CBC-9B50-4D77-B834-9E11F644C1C6}" type="slidenum">
              <a:rPr lang="en-US" smtClean="0"/>
              <a:t>10</a:t>
            </a:fld>
            <a:endParaRPr lang="en-US"/>
          </a:p>
        </p:txBody>
      </p:sp>
    </p:spTree>
    <p:extLst>
      <p:ext uri="{BB962C8B-B14F-4D97-AF65-F5344CB8AC3E}">
        <p14:creationId xmlns:p14="http://schemas.microsoft.com/office/powerpoint/2010/main" val="2343383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ubMed results for: marom medicine 2016">
            <a:extLst>
              <a:ext uri="{FF2B5EF4-FFF2-40B4-BE49-F238E27FC236}">
                <a16:creationId xmlns:a16="http://schemas.microsoft.com/office/drawing/2014/main" xmlns="" id="{74AF543A-9748-49F5-881A-3D4A14ADE8E2}"/>
              </a:ext>
            </a:extLst>
          </p:cNvPr>
          <p:cNvPicPr>
            <a:picLocks noChangeAspect="1"/>
          </p:cNvPicPr>
          <p:nvPr/>
        </p:nvPicPr>
        <p:blipFill>
          <a:blip r:embed="rId3"/>
          <a:stretch>
            <a:fillRect/>
          </a:stretch>
        </p:blipFill>
        <p:spPr>
          <a:xfrm>
            <a:off x="1768036" y="1742871"/>
            <a:ext cx="8480864" cy="4195796"/>
          </a:xfrm>
          <a:prstGeom prst="rect">
            <a:avLst/>
          </a:prstGeom>
          <a:ln>
            <a:solidFill>
              <a:schemeClr val="accent1"/>
            </a:solidFill>
          </a:ln>
        </p:spPr>
      </p:pic>
      <p:sp>
        <p:nvSpPr>
          <p:cNvPr id="6" name="Title 1">
            <a:extLst>
              <a:ext uri="{FF2B5EF4-FFF2-40B4-BE49-F238E27FC236}">
                <a16:creationId xmlns:a16="http://schemas.microsoft.com/office/drawing/2014/main" xmlns="" id="{30EBCD1E-8ACD-4316-BE7D-B615EA180606}"/>
              </a:ext>
            </a:extLst>
          </p:cNvPr>
          <p:cNvSpPr>
            <a:spLocks noGrp="1"/>
          </p:cNvSpPr>
          <p:nvPr>
            <p:ph type="title"/>
          </p:nvPr>
        </p:nvSpPr>
        <p:spPr>
          <a:xfrm>
            <a:off x="838200" y="365125"/>
            <a:ext cx="10515600" cy="1325563"/>
          </a:xfrm>
        </p:spPr>
        <p:txBody>
          <a:bodyPr/>
          <a:lstStyle/>
          <a:p>
            <a:r>
              <a:rPr lang="en-US" dirty="0"/>
              <a:t>Known Item Search: </a:t>
            </a:r>
            <a:r>
              <a:rPr lang="en-US" dirty="0" err="1"/>
              <a:t>marom</a:t>
            </a:r>
            <a:r>
              <a:rPr lang="en-US" dirty="0"/>
              <a:t> medicine 2016</a:t>
            </a:r>
          </a:p>
        </p:txBody>
      </p:sp>
      <p:sp>
        <p:nvSpPr>
          <p:cNvPr id="2" name="Slide Number Placeholder 1">
            <a:extLst>
              <a:ext uri="{FF2B5EF4-FFF2-40B4-BE49-F238E27FC236}">
                <a16:creationId xmlns:a16="http://schemas.microsoft.com/office/drawing/2014/main" xmlns="" id="{00A4B1B4-5E84-4409-962D-CFE3D855F0B8}"/>
              </a:ext>
            </a:extLst>
          </p:cNvPr>
          <p:cNvSpPr>
            <a:spLocks noGrp="1"/>
          </p:cNvSpPr>
          <p:nvPr>
            <p:ph type="sldNum" sz="quarter" idx="12"/>
          </p:nvPr>
        </p:nvSpPr>
        <p:spPr/>
        <p:txBody>
          <a:bodyPr/>
          <a:lstStyle/>
          <a:p>
            <a:fld id="{6F669CBC-9B50-4D77-B834-9E11F644C1C6}" type="slidenum">
              <a:rPr lang="en-US" smtClean="0"/>
              <a:t>11</a:t>
            </a:fld>
            <a:endParaRPr lang="en-US"/>
          </a:p>
        </p:txBody>
      </p:sp>
    </p:spTree>
    <p:extLst>
      <p:ext uri="{BB962C8B-B14F-4D97-AF65-F5344CB8AC3E}">
        <p14:creationId xmlns:p14="http://schemas.microsoft.com/office/powerpoint/2010/main" val="2502762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ubMed sidebar menu">
            <a:extLst>
              <a:ext uri="{FF2B5EF4-FFF2-40B4-BE49-F238E27FC236}">
                <a16:creationId xmlns:a16="http://schemas.microsoft.com/office/drawing/2014/main" xmlns="" id="{CC837FC1-1F42-474C-AD09-EFE23F8623D7}"/>
              </a:ext>
            </a:extLst>
          </p:cNvPr>
          <p:cNvPicPr>
            <a:picLocks noChangeAspect="1"/>
          </p:cNvPicPr>
          <p:nvPr/>
        </p:nvPicPr>
        <p:blipFill>
          <a:blip r:embed="rId3"/>
          <a:stretch>
            <a:fillRect/>
          </a:stretch>
        </p:blipFill>
        <p:spPr>
          <a:xfrm>
            <a:off x="5093694" y="230167"/>
            <a:ext cx="6267917" cy="6426599"/>
          </a:xfrm>
          <a:prstGeom prst="rect">
            <a:avLst/>
          </a:prstGeom>
          <a:ln>
            <a:solidFill>
              <a:schemeClr val="accent1"/>
            </a:solidFill>
          </a:ln>
        </p:spPr>
      </p:pic>
      <p:sp>
        <p:nvSpPr>
          <p:cNvPr id="11" name="Rectangle 10" descr="There is ">
            <a:extLst>
              <a:ext uri="{FF2B5EF4-FFF2-40B4-BE49-F238E27FC236}">
                <a16:creationId xmlns:a16="http://schemas.microsoft.com/office/drawing/2014/main" xmlns="" id="{187D0F6C-EDB2-46AF-A2F9-6281D16BEAF1}"/>
              </a:ext>
            </a:extLst>
          </p:cNvPr>
          <p:cNvSpPr/>
          <p:nvPr/>
        </p:nvSpPr>
        <p:spPr>
          <a:xfrm>
            <a:off x="9838616" y="2952237"/>
            <a:ext cx="1515184" cy="3608106"/>
          </a:xfrm>
          <a:prstGeom prst="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The full text icons appear on the upper right of the abstract view">
            <a:extLst>
              <a:ext uri="{FF2B5EF4-FFF2-40B4-BE49-F238E27FC236}">
                <a16:creationId xmlns:a16="http://schemas.microsoft.com/office/drawing/2014/main" xmlns="" id="{C9068901-2700-4C86-90F1-053073E379F7}"/>
              </a:ext>
            </a:extLst>
          </p:cNvPr>
          <p:cNvSpPr/>
          <p:nvPr/>
        </p:nvSpPr>
        <p:spPr>
          <a:xfrm>
            <a:off x="9838616" y="2312119"/>
            <a:ext cx="1522995" cy="498388"/>
          </a:xfrm>
          <a:prstGeom prst="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The full text icons appear on the upper right of the abstract view">
            <a:extLst>
              <a:ext uri="{FF2B5EF4-FFF2-40B4-BE49-F238E27FC236}">
                <a16:creationId xmlns:a16="http://schemas.microsoft.com/office/drawing/2014/main" xmlns="" id="{829DAD08-7BC1-4A4F-BDC5-806D0751CAD4}"/>
              </a:ext>
            </a:extLst>
          </p:cNvPr>
          <p:cNvSpPr/>
          <p:nvPr/>
        </p:nvSpPr>
        <p:spPr>
          <a:xfrm>
            <a:off x="9830805" y="1341163"/>
            <a:ext cx="1522995" cy="827607"/>
          </a:xfrm>
          <a:prstGeom prst="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The full text icons appear on the upper right of the abstract view">
            <a:extLst>
              <a:ext uri="{FF2B5EF4-FFF2-40B4-BE49-F238E27FC236}">
                <a16:creationId xmlns:a16="http://schemas.microsoft.com/office/drawing/2014/main" xmlns="" id="{2F547A53-286A-4170-BE63-2F5F4FEFC7BA}"/>
              </a:ext>
            </a:extLst>
          </p:cNvPr>
          <p:cNvSpPr/>
          <p:nvPr/>
        </p:nvSpPr>
        <p:spPr>
          <a:xfrm>
            <a:off x="9838616" y="201234"/>
            <a:ext cx="1522995" cy="969689"/>
          </a:xfrm>
          <a:prstGeom prst="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4EEDC5C6-D13A-4B6B-BCF0-C7ED0345DD0E}"/>
              </a:ext>
            </a:extLst>
          </p:cNvPr>
          <p:cNvSpPr txBox="1"/>
          <p:nvPr/>
        </p:nvSpPr>
        <p:spPr>
          <a:xfrm>
            <a:off x="719928" y="1231536"/>
            <a:ext cx="3723118" cy="335476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616265"/>
                </a:solidFill>
                <a:latin typeface="+mj-lt"/>
              </a:rPr>
              <a:t>Full Text Links</a:t>
            </a:r>
          </a:p>
          <a:p>
            <a:pPr marL="800100" lvl="1" indent="-342900">
              <a:buFont typeface="Calibri Light" panose="020F0302020204030204" pitchFamily="34" charset="0"/>
              <a:buChar char="⁻"/>
            </a:pPr>
            <a:r>
              <a:rPr lang="en-US" sz="2400" dirty="0">
                <a:solidFill>
                  <a:srgbClr val="616265"/>
                </a:solidFill>
                <a:latin typeface="+mj-lt"/>
              </a:rPr>
              <a:t>Publisher icon</a:t>
            </a:r>
          </a:p>
          <a:p>
            <a:pPr marL="800100" lvl="1" indent="-342900">
              <a:buFont typeface="Calibri Light" panose="020F0302020204030204" pitchFamily="34" charset="0"/>
              <a:buChar char="⁻"/>
            </a:pPr>
            <a:r>
              <a:rPr lang="en-US" sz="2400" dirty="0">
                <a:solidFill>
                  <a:srgbClr val="616265"/>
                </a:solidFill>
                <a:latin typeface="+mj-lt"/>
              </a:rPr>
              <a:t>PMC icon</a:t>
            </a:r>
          </a:p>
          <a:p>
            <a:pPr marL="800100" lvl="1" indent="-342900">
              <a:buFont typeface="Calibri Light" panose="020F0302020204030204" pitchFamily="34" charset="0"/>
              <a:buChar char="⁻"/>
            </a:pPr>
            <a:r>
              <a:rPr lang="en-US" sz="2400" dirty="0">
                <a:solidFill>
                  <a:srgbClr val="616265"/>
                </a:solidFill>
                <a:latin typeface="+mj-lt"/>
              </a:rPr>
              <a:t>Up to 5 Library icons</a:t>
            </a:r>
          </a:p>
          <a:p>
            <a:pPr marL="342900" indent="-342900">
              <a:buFont typeface="Arial" panose="020B0604020202020204" pitchFamily="34" charset="0"/>
              <a:buChar char="•"/>
            </a:pPr>
            <a:r>
              <a:rPr lang="en-US" sz="2400" dirty="0">
                <a:solidFill>
                  <a:srgbClr val="616265"/>
                </a:solidFill>
                <a:latin typeface="+mj-lt"/>
              </a:rPr>
              <a:t>Cite</a:t>
            </a:r>
          </a:p>
          <a:p>
            <a:pPr marL="342900" indent="-342900">
              <a:buFont typeface="Arial" panose="020B0604020202020204" pitchFamily="34" charset="0"/>
              <a:buChar char="•"/>
            </a:pPr>
            <a:r>
              <a:rPr lang="en-US" sz="2400" dirty="0">
                <a:solidFill>
                  <a:srgbClr val="616265"/>
                </a:solidFill>
                <a:latin typeface="+mj-lt"/>
              </a:rPr>
              <a:t>Add to Favorites</a:t>
            </a:r>
          </a:p>
          <a:p>
            <a:pPr marL="342900" indent="-342900">
              <a:buFont typeface="Arial" panose="020B0604020202020204" pitchFamily="34" charset="0"/>
              <a:buChar char="•"/>
            </a:pPr>
            <a:r>
              <a:rPr lang="en-US" sz="2400" dirty="0">
                <a:solidFill>
                  <a:srgbClr val="616265"/>
                </a:solidFill>
                <a:latin typeface="+mj-lt"/>
              </a:rPr>
              <a:t>Share	</a:t>
            </a:r>
          </a:p>
          <a:p>
            <a:pPr marL="342900" indent="-342900">
              <a:buFont typeface="Arial" panose="020B0604020202020204" pitchFamily="34" charset="0"/>
              <a:buChar char="•"/>
            </a:pPr>
            <a:r>
              <a:rPr lang="en-US" sz="2400" dirty="0">
                <a:solidFill>
                  <a:srgbClr val="616265"/>
                </a:solidFill>
                <a:latin typeface="+mj-lt"/>
              </a:rPr>
              <a:t>Page Navigation</a:t>
            </a:r>
          </a:p>
          <a:p>
            <a:pPr marL="342900" indent="-342900">
              <a:buFont typeface="Arial" panose="020B0604020202020204" pitchFamily="34" charset="0"/>
              <a:buChar char="•"/>
            </a:pPr>
            <a:endParaRPr lang="en-US" sz="2000" dirty="0">
              <a:latin typeface="+mj-lt"/>
            </a:endParaRPr>
          </a:p>
        </p:txBody>
      </p:sp>
      <p:sp>
        <p:nvSpPr>
          <p:cNvPr id="2" name="Title 1">
            <a:extLst>
              <a:ext uri="{FF2B5EF4-FFF2-40B4-BE49-F238E27FC236}">
                <a16:creationId xmlns:a16="http://schemas.microsoft.com/office/drawing/2014/main" xmlns="" id="{B44E9771-0AEB-4C48-BDC2-8F50A7C34EAC}"/>
              </a:ext>
            </a:extLst>
          </p:cNvPr>
          <p:cNvSpPr>
            <a:spLocks noGrp="1"/>
          </p:cNvSpPr>
          <p:nvPr>
            <p:ph type="title"/>
          </p:nvPr>
        </p:nvSpPr>
        <p:spPr>
          <a:xfrm>
            <a:off x="712118" y="424031"/>
            <a:ext cx="10515600" cy="711321"/>
          </a:xfrm>
        </p:spPr>
        <p:txBody>
          <a:bodyPr/>
          <a:lstStyle/>
          <a:p>
            <a:r>
              <a:rPr lang="en-US" dirty="0"/>
              <a:t>Sidebar Menu </a:t>
            </a:r>
          </a:p>
        </p:txBody>
      </p:sp>
      <p:sp>
        <p:nvSpPr>
          <p:cNvPr id="4" name="Slide Number Placeholder 3">
            <a:extLst>
              <a:ext uri="{FF2B5EF4-FFF2-40B4-BE49-F238E27FC236}">
                <a16:creationId xmlns:a16="http://schemas.microsoft.com/office/drawing/2014/main" xmlns="" id="{3981DBEF-CC3E-4442-B633-3E6E5F63D089}"/>
              </a:ext>
            </a:extLst>
          </p:cNvPr>
          <p:cNvSpPr>
            <a:spLocks noGrp="1"/>
          </p:cNvSpPr>
          <p:nvPr>
            <p:ph type="sldNum" sz="quarter" idx="12"/>
          </p:nvPr>
        </p:nvSpPr>
        <p:spPr/>
        <p:txBody>
          <a:bodyPr/>
          <a:lstStyle/>
          <a:p>
            <a:fld id="{6F669CBC-9B50-4D77-B834-9E11F644C1C6}" type="slidenum">
              <a:rPr lang="en-US" smtClean="0"/>
              <a:t>12</a:t>
            </a:fld>
            <a:endParaRPr lang="en-US"/>
          </a:p>
        </p:txBody>
      </p:sp>
    </p:spTree>
    <p:extLst>
      <p:ext uri="{BB962C8B-B14F-4D97-AF65-F5344CB8AC3E}">
        <p14:creationId xmlns:p14="http://schemas.microsoft.com/office/powerpoint/2010/main" val="270248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2"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ite button in new PubMed">
            <a:extLst>
              <a:ext uri="{FF2B5EF4-FFF2-40B4-BE49-F238E27FC236}">
                <a16:creationId xmlns:a16="http://schemas.microsoft.com/office/drawing/2014/main" xmlns="" id="{EF8B41E3-290E-4716-A032-8B2D35A05D2A}"/>
              </a:ext>
            </a:extLst>
          </p:cNvPr>
          <p:cNvPicPr>
            <a:picLocks noChangeAspect="1"/>
          </p:cNvPicPr>
          <p:nvPr/>
        </p:nvPicPr>
        <p:blipFill>
          <a:blip r:embed="rId3"/>
          <a:stretch>
            <a:fillRect/>
          </a:stretch>
        </p:blipFill>
        <p:spPr>
          <a:xfrm>
            <a:off x="4758743" y="1523657"/>
            <a:ext cx="7118833" cy="3741664"/>
          </a:xfrm>
          <a:prstGeom prst="rect">
            <a:avLst/>
          </a:prstGeom>
          <a:ln>
            <a:solidFill>
              <a:schemeClr val="accent1"/>
            </a:solidFill>
          </a:ln>
        </p:spPr>
      </p:pic>
      <p:sp>
        <p:nvSpPr>
          <p:cNvPr id="8" name="Rectangle 7">
            <a:extLst>
              <a:ext uri="{FF2B5EF4-FFF2-40B4-BE49-F238E27FC236}">
                <a16:creationId xmlns:a16="http://schemas.microsoft.com/office/drawing/2014/main" xmlns="" id="{CD8EC244-2094-45B0-8F55-EDB3FBE06B66}"/>
              </a:ext>
              <a:ext uri="{C183D7F6-B498-43B3-948B-1728B52AA6E4}">
                <adec:decorative xmlns:adec="http://schemas.microsoft.com/office/drawing/2017/decorative" xmlns="" val="1"/>
              </a:ext>
            </a:extLst>
          </p:cNvPr>
          <p:cNvSpPr/>
          <p:nvPr/>
        </p:nvSpPr>
        <p:spPr>
          <a:xfrm>
            <a:off x="10633358" y="3121056"/>
            <a:ext cx="1171650" cy="413254"/>
          </a:xfrm>
          <a:prstGeom prst="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1EDA8286-429F-462E-BC7B-98BA389CB444}"/>
              </a:ext>
            </a:extLst>
          </p:cNvPr>
          <p:cNvSpPr txBox="1"/>
          <p:nvPr/>
        </p:nvSpPr>
        <p:spPr>
          <a:xfrm>
            <a:off x="719928" y="1247588"/>
            <a:ext cx="3537331" cy="1774845"/>
          </a:xfrm>
          <a:prstGeom prst="rect">
            <a:avLst/>
          </a:prstGeom>
          <a:noFill/>
        </p:spPr>
        <p:txBody>
          <a:bodyPr wrap="square" rtlCol="0">
            <a:spAutoFit/>
          </a:bodyPr>
          <a:lstStyle/>
          <a:p>
            <a:pPr marL="342900" indent="-342900">
              <a:spcAft>
                <a:spcPts val="800"/>
              </a:spcAft>
              <a:buFont typeface="Arial" panose="020B0604020202020204" pitchFamily="34" charset="0"/>
              <a:buChar char="•"/>
            </a:pPr>
            <a:r>
              <a:rPr lang="en-US" sz="2400" dirty="0">
                <a:solidFill>
                  <a:srgbClr val="616265"/>
                </a:solidFill>
                <a:latin typeface="+mj-lt"/>
              </a:rPr>
              <a:t>Citation in AMA, MLA, APA, and NLM formats</a:t>
            </a:r>
          </a:p>
          <a:p>
            <a:pPr marL="342900" indent="-342900">
              <a:spcAft>
                <a:spcPts val="800"/>
              </a:spcAft>
              <a:buFont typeface="Arial" panose="020B0604020202020204" pitchFamily="34" charset="0"/>
              <a:buChar char="•"/>
            </a:pPr>
            <a:r>
              <a:rPr lang="en-US" sz="2400" dirty="0">
                <a:solidFill>
                  <a:srgbClr val="616265"/>
                </a:solidFill>
                <a:latin typeface="+mj-lt"/>
              </a:rPr>
              <a:t>Copy citation text</a:t>
            </a:r>
          </a:p>
          <a:p>
            <a:pPr marL="342900" indent="-342900">
              <a:spcAft>
                <a:spcPts val="800"/>
              </a:spcAft>
              <a:buFont typeface="Arial" panose="020B0604020202020204" pitchFamily="34" charset="0"/>
              <a:buChar char="•"/>
            </a:pPr>
            <a:r>
              <a:rPr lang="en-US" sz="2400" dirty="0">
                <a:solidFill>
                  <a:srgbClr val="616265"/>
                </a:solidFill>
                <a:latin typeface="+mj-lt"/>
              </a:rPr>
              <a:t>Download .</a:t>
            </a:r>
            <a:r>
              <a:rPr lang="en-US" sz="2400" dirty="0" err="1">
                <a:solidFill>
                  <a:srgbClr val="616265"/>
                </a:solidFill>
                <a:latin typeface="+mj-lt"/>
              </a:rPr>
              <a:t>nbib</a:t>
            </a:r>
            <a:endParaRPr lang="en-US" sz="2400" dirty="0">
              <a:latin typeface="+mj-lt"/>
            </a:endParaRPr>
          </a:p>
        </p:txBody>
      </p:sp>
      <p:sp>
        <p:nvSpPr>
          <p:cNvPr id="2" name="Title 1">
            <a:extLst>
              <a:ext uri="{FF2B5EF4-FFF2-40B4-BE49-F238E27FC236}">
                <a16:creationId xmlns:a16="http://schemas.microsoft.com/office/drawing/2014/main" xmlns="" id="{B44E9771-0AEB-4C48-BDC2-8F50A7C34EAC}"/>
              </a:ext>
            </a:extLst>
          </p:cNvPr>
          <p:cNvSpPr>
            <a:spLocks noGrp="1"/>
          </p:cNvSpPr>
          <p:nvPr>
            <p:ph type="title"/>
          </p:nvPr>
        </p:nvSpPr>
        <p:spPr>
          <a:xfrm>
            <a:off x="719928" y="436201"/>
            <a:ext cx="10515600" cy="711321"/>
          </a:xfrm>
        </p:spPr>
        <p:txBody>
          <a:bodyPr/>
          <a:lstStyle/>
          <a:p>
            <a:r>
              <a:rPr lang="en-US" dirty="0"/>
              <a:t>Cite</a:t>
            </a:r>
          </a:p>
        </p:txBody>
      </p:sp>
      <p:sp>
        <p:nvSpPr>
          <p:cNvPr id="3" name="Slide Number Placeholder 2">
            <a:extLst>
              <a:ext uri="{FF2B5EF4-FFF2-40B4-BE49-F238E27FC236}">
                <a16:creationId xmlns:a16="http://schemas.microsoft.com/office/drawing/2014/main" xmlns="" id="{8A50A5F2-B929-4E24-8CA2-3633253CE88C}"/>
              </a:ext>
            </a:extLst>
          </p:cNvPr>
          <p:cNvSpPr>
            <a:spLocks noGrp="1"/>
          </p:cNvSpPr>
          <p:nvPr>
            <p:ph type="sldNum" sz="quarter" idx="12"/>
          </p:nvPr>
        </p:nvSpPr>
        <p:spPr/>
        <p:txBody>
          <a:bodyPr/>
          <a:lstStyle/>
          <a:p>
            <a:fld id="{6F669CBC-9B50-4D77-B834-9E11F644C1C6}" type="slidenum">
              <a:rPr lang="en-US" smtClean="0"/>
              <a:t>13</a:t>
            </a:fld>
            <a:endParaRPr lang="en-US"/>
          </a:p>
        </p:txBody>
      </p:sp>
      <p:pic>
        <p:nvPicPr>
          <p:cNvPr id="9" name="Picture 8" descr="Citation text with options to copy, to download a .nbib file, and format in AMA, MLA, APA, and NLM.">
            <a:extLst>
              <a:ext uri="{FF2B5EF4-FFF2-40B4-BE49-F238E27FC236}">
                <a16:creationId xmlns:a16="http://schemas.microsoft.com/office/drawing/2014/main" xmlns="" id="{055432BC-956D-4A31-B472-4E683E2A0FB2}"/>
              </a:ext>
            </a:extLst>
          </p:cNvPr>
          <p:cNvPicPr>
            <a:picLocks noChangeAspect="1"/>
          </p:cNvPicPr>
          <p:nvPr/>
        </p:nvPicPr>
        <p:blipFill>
          <a:blip r:embed="rId4"/>
          <a:stretch>
            <a:fillRect/>
          </a:stretch>
        </p:blipFill>
        <p:spPr>
          <a:xfrm>
            <a:off x="6557609" y="2109038"/>
            <a:ext cx="3795089" cy="2827265"/>
          </a:xfrm>
          <a:prstGeom prst="rect">
            <a:avLst/>
          </a:prstGeom>
        </p:spPr>
      </p:pic>
      <p:pic>
        <p:nvPicPr>
          <p:cNvPr id="7" name="Picture 6" descr="AMA, MLA, APA and NLM options">
            <a:extLst>
              <a:ext uri="{FF2B5EF4-FFF2-40B4-BE49-F238E27FC236}">
                <a16:creationId xmlns:a16="http://schemas.microsoft.com/office/drawing/2014/main" xmlns="" id="{95234638-A5FC-42A6-AA87-B78AF860DF34}"/>
              </a:ext>
            </a:extLst>
          </p:cNvPr>
          <p:cNvPicPr>
            <a:picLocks noChangeAspect="1"/>
          </p:cNvPicPr>
          <p:nvPr/>
        </p:nvPicPr>
        <p:blipFill>
          <a:blip r:embed="rId5"/>
          <a:stretch>
            <a:fillRect/>
          </a:stretch>
        </p:blipFill>
        <p:spPr>
          <a:xfrm>
            <a:off x="9625749" y="4425325"/>
            <a:ext cx="464525" cy="1021955"/>
          </a:xfrm>
          <a:prstGeom prst="rect">
            <a:avLst/>
          </a:prstGeom>
        </p:spPr>
      </p:pic>
    </p:spTree>
    <p:extLst>
      <p:ext uri="{BB962C8B-B14F-4D97-AF65-F5344CB8AC3E}">
        <p14:creationId xmlns:p14="http://schemas.microsoft.com/office/powerpoint/2010/main" val="2617081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 PubMed search: otitis media treatment">
            <a:extLst>
              <a:ext uri="{FF2B5EF4-FFF2-40B4-BE49-F238E27FC236}">
                <a16:creationId xmlns:a16="http://schemas.microsoft.com/office/drawing/2014/main" xmlns="" id="{60A3E459-7FA5-469E-9597-CB97C4A71014}"/>
              </a:ext>
            </a:extLst>
          </p:cNvPr>
          <p:cNvPicPr>
            <a:picLocks noChangeAspect="1"/>
          </p:cNvPicPr>
          <p:nvPr/>
        </p:nvPicPr>
        <p:blipFill>
          <a:blip r:embed="rId3"/>
          <a:stretch>
            <a:fillRect/>
          </a:stretch>
        </p:blipFill>
        <p:spPr>
          <a:xfrm>
            <a:off x="1996976" y="1491249"/>
            <a:ext cx="7780952" cy="4685714"/>
          </a:xfrm>
          <a:prstGeom prst="rect">
            <a:avLst/>
          </a:prstGeom>
        </p:spPr>
      </p:pic>
      <p:sp>
        <p:nvSpPr>
          <p:cNvPr id="2" name="Title 1">
            <a:extLst>
              <a:ext uri="{FF2B5EF4-FFF2-40B4-BE49-F238E27FC236}">
                <a16:creationId xmlns:a16="http://schemas.microsoft.com/office/drawing/2014/main" xmlns="" id="{D6333A2D-16AB-4B96-B6F4-F3F1A86670CA}"/>
              </a:ext>
            </a:extLst>
          </p:cNvPr>
          <p:cNvSpPr>
            <a:spLocks noGrp="1"/>
          </p:cNvSpPr>
          <p:nvPr>
            <p:ph type="title"/>
          </p:nvPr>
        </p:nvSpPr>
        <p:spPr/>
        <p:txBody>
          <a:bodyPr/>
          <a:lstStyle/>
          <a:p>
            <a:r>
              <a:rPr lang="en-US" dirty="0"/>
              <a:t>Subject Search: otitis media treatment</a:t>
            </a:r>
          </a:p>
        </p:txBody>
      </p:sp>
      <p:sp>
        <p:nvSpPr>
          <p:cNvPr id="3" name="Slide Number Placeholder 2">
            <a:extLst>
              <a:ext uri="{FF2B5EF4-FFF2-40B4-BE49-F238E27FC236}">
                <a16:creationId xmlns:a16="http://schemas.microsoft.com/office/drawing/2014/main" xmlns="" id="{51E89034-05FC-43C3-9789-37658144DFFA}"/>
              </a:ext>
            </a:extLst>
          </p:cNvPr>
          <p:cNvSpPr>
            <a:spLocks noGrp="1"/>
          </p:cNvSpPr>
          <p:nvPr>
            <p:ph type="sldNum" sz="quarter" idx="12"/>
          </p:nvPr>
        </p:nvSpPr>
        <p:spPr/>
        <p:txBody>
          <a:bodyPr/>
          <a:lstStyle/>
          <a:p>
            <a:fld id="{6F669CBC-9B50-4D77-B834-9E11F644C1C6}" type="slidenum">
              <a:rPr lang="en-US" smtClean="0"/>
              <a:t>14</a:t>
            </a:fld>
            <a:endParaRPr lang="en-US"/>
          </a:p>
        </p:txBody>
      </p:sp>
    </p:spTree>
    <p:extLst>
      <p:ext uri="{BB962C8B-B14F-4D97-AF65-F5344CB8AC3E}">
        <p14:creationId xmlns:p14="http://schemas.microsoft.com/office/powerpoint/2010/main" val="4153531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ubMed results page for: otitis media treatment">
            <a:extLst>
              <a:ext uri="{FF2B5EF4-FFF2-40B4-BE49-F238E27FC236}">
                <a16:creationId xmlns:a16="http://schemas.microsoft.com/office/drawing/2014/main" xmlns="" id="{C655DBF7-6665-4B98-BFA9-919F5085E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0906" y="384883"/>
            <a:ext cx="7587443" cy="5472293"/>
          </a:xfrm>
          <a:prstGeom prst="rect">
            <a:avLst/>
          </a:prstGeom>
          <a:ln>
            <a:solidFill>
              <a:schemeClr val="accent1"/>
            </a:solidFill>
          </a:ln>
        </p:spPr>
      </p:pic>
      <p:sp>
        <p:nvSpPr>
          <p:cNvPr id="14" name="Rectangle 13" descr="Some popular filters are Abstract, Free full Text, Full Text, Associated Data, and publications types like Review and Clinical Trial">
            <a:extLst>
              <a:ext uri="{FF2B5EF4-FFF2-40B4-BE49-F238E27FC236}">
                <a16:creationId xmlns:a16="http://schemas.microsoft.com/office/drawing/2014/main" xmlns="" id="{FB90F24F-CDBA-4306-830C-58CD57FE6A32}"/>
              </a:ext>
            </a:extLst>
          </p:cNvPr>
          <p:cNvSpPr/>
          <p:nvPr/>
        </p:nvSpPr>
        <p:spPr>
          <a:xfrm>
            <a:off x="4469309" y="3657600"/>
            <a:ext cx="1626691" cy="2254397"/>
          </a:xfrm>
          <a:prstGeom prst="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The default sort order is Best Match, but you can also choose to sort by Most Recent content">
            <a:extLst>
              <a:ext uri="{FF2B5EF4-FFF2-40B4-BE49-F238E27FC236}">
                <a16:creationId xmlns:a16="http://schemas.microsoft.com/office/drawing/2014/main" xmlns="" id="{79299197-896E-4C01-AF65-2ECEBDF4BC34}"/>
              </a:ext>
            </a:extLst>
          </p:cNvPr>
          <p:cNvSpPr/>
          <p:nvPr/>
        </p:nvSpPr>
        <p:spPr>
          <a:xfrm>
            <a:off x="9461820" y="1219192"/>
            <a:ext cx="2556518" cy="359097"/>
          </a:xfrm>
          <a:prstGeom prst="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The citation summary now includes snippets of abstract text with the search terms highlighted">
            <a:extLst>
              <a:ext uri="{FF2B5EF4-FFF2-40B4-BE49-F238E27FC236}">
                <a16:creationId xmlns:a16="http://schemas.microsoft.com/office/drawing/2014/main" xmlns="" id="{7F8D0056-9728-43CA-A9DF-9138BB8AE520}"/>
              </a:ext>
            </a:extLst>
          </p:cNvPr>
          <p:cNvSpPr/>
          <p:nvPr/>
        </p:nvSpPr>
        <p:spPr>
          <a:xfrm>
            <a:off x="6753861" y="2594047"/>
            <a:ext cx="4759705" cy="537773"/>
          </a:xfrm>
          <a:prstGeom prst="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The results by year graph includes the number of citations for each year of your search results.  You can expand this graph for details.">
            <a:extLst>
              <a:ext uri="{FF2B5EF4-FFF2-40B4-BE49-F238E27FC236}">
                <a16:creationId xmlns:a16="http://schemas.microsoft.com/office/drawing/2014/main" xmlns="" id="{58959363-3377-4ED3-ADE9-AC4045FCBB75}"/>
              </a:ext>
            </a:extLst>
          </p:cNvPr>
          <p:cNvSpPr/>
          <p:nvPr/>
        </p:nvSpPr>
        <p:spPr>
          <a:xfrm>
            <a:off x="4469309" y="2149642"/>
            <a:ext cx="1965553" cy="1422542"/>
          </a:xfrm>
          <a:prstGeom prst="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descr="The default sort order is Best Match, but you can also choose to sort by Most Recent content">
            <a:extLst>
              <a:ext uri="{FF2B5EF4-FFF2-40B4-BE49-F238E27FC236}">
                <a16:creationId xmlns:a16="http://schemas.microsoft.com/office/drawing/2014/main" xmlns="" id="{89A6A618-4FA8-4FF2-AD24-66BFF30BD04B}"/>
              </a:ext>
            </a:extLst>
          </p:cNvPr>
          <p:cNvSpPr/>
          <p:nvPr/>
        </p:nvSpPr>
        <p:spPr>
          <a:xfrm>
            <a:off x="6439349" y="1209813"/>
            <a:ext cx="1528888" cy="368476"/>
          </a:xfrm>
          <a:prstGeom prst="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descr="Click on the gear symbol to change the display from summary to abstract.">
            <a:extLst>
              <a:ext uri="{FF2B5EF4-FFF2-40B4-BE49-F238E27FC236}">
                <a16:creationId xmlns:a16="http://schemas.microsoft.com/office/drawing/2014/main" xmlns="" id="{8FDFD3DE-8C94-421C-BCC0-1CDB64E39608}"/>
              </a:ext>
            </a:extLst>
          </p:cNvPr>
          <p:cNvCxnSpPr>
            <a:cxnSpLocks/>
          </p:cNvCxnSpPr>
          <p:nvPr/>
        </p:nvCxnSpPr>
        <p:spPr>
          <a:xfrm>
            <a:off x="5430250" y="1000823"/>
            <a:ext cx="919316" cy="1"/>
          </a:xfrm>
          <a:prstGeom prst="straightConnector1">
            <a:avLst/>
          </a:prstGeom>
          <a:ln w="47625">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descr="Click on the gear symbol to change the display from summary to abstract.">
            <a:extLst>
              <a:ext uri="{FF2B5EF4-FFF2-40B4-BE49-F238E27FC236}">
                <a16:creationId xmlns:a16="http://schemas.microsoft.com/office/drawing/2014/main" xmlns="" id="{ABA1E63E-B40B-4F79-AEDC-9883454BF981}"/>
              </a:ext>
            </a:extLst>
          </p:cNvPr>
          <p:cNvCxnSpPr>
            <a:cxnSpLocks/>
          </p:cNvCxnSpPr>
          <p:nvPr/>
        </p:nvCxnSpPr>
        <p:spPr>
          <a:xfrm flipH="1">
            <a:off x="7799990" y="5087562"/>
            <a:ext cx="763737" cy="0"/>
          </a:xfrm>
          <a:prstGeom prst="straightConnector1">
            <a:avLst/>
          </a:prstGeom>
          <a:ln w="47625">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1EDA8286-429F-462E-BC7B-98BA389CB444}"/>
              </a:ext>
            </a:extLst>
          </p:cNvPr>
          <p:cNvSpPr txBox="1"/>
          <p:nvPr/>
        </p:nvSpPr>
        <p:spPr>
          <a:xfrm>
            <a:off x="719928" y="1231536"/>
            <a:ext cx="3537331" cy="4606389"/>
          </a:xfrm>
          <a:prstGeom prst="rect">
            <a:avLst/>
          </a:prstGeom>
          <a:noFill/>
        </p:spPr>
        <p:txBody>
          <a:bodyPr wrap="square" rtlCol="0">
            <a:spAutoFit/>
          </a:bodyPr>
          <a:lstStyle/>
          <a:p>
            <a:pPr marL="342900" indent="-342900">
              <a:spcAft>
                <a:spcPts val="800"/>
              </a:spcAft>
              <a:buFont typeface="Arial" panose="020B0604020202020204" pitchFamily="34" charset="0"/>
              <a:buChar char="•"/>
            </a:pPr>
            <a:r>
              <a:rPr lang="en-US" sz="2400" dirty="0">
                <a:solidFill>
                  <a:srgbClr val="616265"/>
                </a:solidFill>
                <a:latin typeface="+mj-lt"/>
              </a:rPr>
              <a:t>Results by Year graph</a:t>
            </a:r>
          </a:p>
          <a:p>
            <a:pPr marL="342900" indent="-342900">
              <a:spcAft>
                <a:spcPts val="800"/>
              </a:spcAft>
              <a:buFont typeface="Arial" panose="020B0604020202020204" pitchFamily="34" charset="0"/>
              <a:buChar char="•"/>
            </a:pPr>
            <a:r>
              <a:rPr lang="en-US" sz="2400" dirty="0">
                <a:solidFill>
                  <a:srgbClr val="616265"/>
                </a:solidFill>
                <a:latin typeface="+mj-lt"/>
              </a:rPr>
              <a:t>Save, Email, Send to</a:t>
            </a:r>
          </a:p>
          <a:p>
            <a:pPr marL="342900" indent="-342900">
              <a:spcAft>
                <a:spcPts val="800"/>
              </a:spcAft>
              <a:buFont typeface="Arial" panose="020B0604020202020204" pitchFamily="34" charset="0"/>
              <a:buChar char="•"/>
            </a:pPr>
            <a:r>
              <a:rPr lang="en-US" sz="2400" dirty="0">
                <a:solidFill>
                  <a:srgbClr val="616265"/>
                </a:solidFill>
                <a:latin typeface="+mj-lt"/>
              </a:rPr>
              <a:t>Best Match by default</a:t>
            </a:r>
          </a:p>
          <a:p>
            <a:pPr marL="342900" indent="-342900">
              <a:spcAft>
                <a:spcPts val="800"/>
              </a:spcAft>
              <a:buFont typeface="Arial" panose="020B0604020202020204" pitchFamily="34" charset="0"/>
              <a:buChar char="•"/>
            </a:pPr>
            <a:r>
              <a:rPr lang="en-US" sz="2400" dirty="0">
                <a:solidFill>
                  <a:srgbClr val="616265"/>
                </a:solidFill>
                <a:latin typeface="+mj-lt"/>
              </a:rPr>
              <a:t>Abstract snippets with highlights</a:t>
            </a:r>
          </a:p>
          <a:p>
            <a:pPr marL="342900" indent="-342900">
              <a:spcAft>
                <a:spcPts val="800"/>
              </a:spcAft>
              <a:buFont typeface="Arial" panose="020B0604020202020204" pitchFamily="34" charset="0"/>
              <a:buChar char="•"/>
            </a:pPr>
            <a:r>
              <a:rPr lang="en-US" sz="2400" dirty="0">
                <a:solidFill>
                  <a:srgbClr val="616265"/>
                </a:solidFill>
                <a:latin typeface="+mj-lt"/>
              </a:rPr>
              <a:t>Filters</a:t>
            </a:r>
          </a:p>
          <a:p>
            <a:pPr marL="342900" indent="-342900">
              <a:spcAft>
                <a:spcPts val="800"/>
              </a:spcAft>
              <a:buFont typeface="Arial" panose="020B0604020202020204" pitchFamily="34" charset="0"/>
              <a:buChar char="•"/>
            </a:pPr>
            <a:r>
              <a:rPr lang="en-US" sz="2400" dirty="0">
                <a:solidFill>
                  <a:srgbClr val="616265"/>
                </a:solidFill>
                <a:latin typeface="+mj-lt"/>
              </a:rPr>
              <a:t>Advanced search</a:t>
            </a:r>
          </a:p>
          <a:p>
            <a:pPr marL="342900" indent="-342900">
              <a:spcAft>
                <a:spcPts val="800"/>
              </a:spcAft>
              <a:buFont typeface="Arial" panose="020B0604020202020204" pitchFamily="34" charset="0"/>
              <a:buChar char="•"/>
            </a:pPr>
            <a:r>
              <a:rPr lang="en-US" sz="2400" dirty="0">
                <a:solidFill>
                  <a:srgbClr val="616265"/>
                </a:solidFill>
                <a:latin typeface="+mj-lt"/>
              </a:rPr>
              <a:t>Create alert</a:t>
            </a:r>
          </a:p>
          <a:p>
            <a:pPr marL="342900" indent="-342900">
              <a:spcAft>
                <a:spcPts val="800"/>
              </a:spcAft>
              <a:buFont typeface="Arial" panose="020B0604020202020204" pitchFamily="34" charset="0"/>
              <a:buChar char="•"/>
            </a:pPr>
            <a:r>
              <a:rPr lang="en-US" sz="2400" dirty="0">
                <a:solidFill>
                  <a:srgbClr val="616265"/>
                </a:solidFill>
                <a:latin typeface="+mj-lt"/>
              </a:rPr>
              <a:t>Cite and Share</a:t>
            </a:r>
            <a:endParaRPr lang="en-US" sz="2400" dirty="0">
              <a:solidFill>
                <a:srgbClr val="616265"/>
              </a:solidFill>
            </a:endParaRPr>
          </a:p>
          <a:p>
            <a:pPr marL="342900" indent="-342900">
              <a:buFont typeface="Arial" panose="020B0604020202020204" pitchFamily="34" charset="0"/>
              <a:buChar char="•"/>
            </a:pPr>
            <a:endParaRPr lang="en-US" sz="2400" dirty="0">
              <a:latin typeface="+mj-lt"/>
            </a:endParaRPr>
          </a:p>
        </p:txBody>
      </p:sp>
      <p:sp>
        <p:nvSpPr>
          <p:cNvPr id="2" name="Title 1">
            <a:extLst>
              <a:ext uri="{FF2B5EF4-FFF2-40B4-BE49-F238E27FC236}">
                <a16:creationId xmlns:a16="http://schemas.microsoft.com/office/drawing/2014/main" xmlns="" id="{B44E9771-0AEB-4C48-BDC2-8F50A7C34EAC}"/>
              </a:ext>
            </a:extLst>
          </p:cNvPr>
          <p:cNvSpPr>
            <a:spLocks noGrp="1"/>
          </p:cNvSpPr>
          <p:nvPr>
            <p:ph type="title"/>
          </p:nvPr>
        </p:nvSpPr>
        <p:spPr>
          <a:xfrm>
            <a:off x="719928" y="421453"/>
            <a:ext cx="10515600" cy="711321"/>
          </a:xfrm>
        </p:spPr>
        <p:txBody>
          <a:bodyPr/>
          <a:lstStyle/>
          <a:p>
            <a:r>
              <a:rPr lang="en-US" dirty="0"/>
              <a:t>Results Page</a:t>
            </a:r>
          </a:p>
        </p:txBody>
      </p:sp>
      <p:sp>
        <p:nvSpPr>
          <p:cNvPr id="5" name="Slide Number Placeholder 4">
            <a:extLst>
              <a:ext uri="{FF2B5EF4-FFF2-40B4-BE49-F238E27FC236}">
                <a16:creationId xmlns:a16="http://schemas.microsoft.com/office/drawing/2014/main" xmlns="" id="{3C1BC8A7-90C9-4295-B7BF-4556CACFE0F9}"/>
              </a:ext>
            </a:extLst>
          </p:cNvPr>
          <p:cNvSpPr>
            <a:spLocks noGrp="1"/>
          </p:cNvSpPr>
          <p:nvPr>
            <p:ph type="sldNum" sz="quarter" idx="12"/>
          </p:nvPr>
        </p:nvSpPr>
        <p:spPr/>
        <p:txBody>
          <a:bodyPr/>
          <a:lstStyle/>
          <a:p>
            <a:fld id="{6F669CBC-9B50-4D77-B834-9E11F644C1C6}" type="slidenum">
              <a:rPr lang="en-US" smtClean="0"/>
              <a:t>15</a:t>
            </a:fld>
            <a:endParaRPr lang="en-US"/>
          </a:p>
        </p:txBody>
      </p:sp>
    </p:spTree>
    <p:extLst>
      <p:ext uri="{BB962C8B-B14F-4D97-AF65-F5344CB8AC3E}">
        <p14:creationId xmlns:p14="http://schemas.microsoft.com/office/powerpoint/2010/main" val="242961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7" grpId="0" animBg="1"/>
      <p:bldP spid="6"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5511FD7-A6BE-4265-AEB8-49CDD22CCF35}"/>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3282572" y="1225536"/>
            <a:ext cx="8085645" cy="4489314"/>
          </a:xfrm>
          <a:prstGeom prst="rect">
            <a:avLst/>
          </a:prstGeom>
          <a:ln>
            <a:solidFill>
              <a:schemeClr val="accent1"/>
            </a:solidFill>
          </a:ln>
        </p:spPr>
      </p:pic>
      <p:pic>
        <p:nvPicPr>
          <p:cNvPr id="14" name="Picture 13" descr="If you hover your cursor over the previous result or next result arrow, an excerpt from the previous or next result will pop up">
            <a:extLst>
              <a:ext uri="{FF2B5EF4-FFF2-40B4-BE49-F238E27FC236}">
                <a16:creationId xmlns:a16="http://schemas.microsoft.com/office/drawing/2014/main" xmlns="" id="{9ADE31E1-7B42-4323-9059-C649A48FFE34}"/>
              </a:ext>
            </a:extLst>
          </p:cNvPr>
          <p:cNvPicPr>
            <a:picLocks noChangeAspect="1"/>
          </p:cNvPicPr>
          <p:nvPr/>
        </p:nvPicPr>
        <p:blipFill>
          <a:blip r:embed="rId4"/>
          <a:stretch>
            <a:fillRect/>
          </a:stretch>
        </p:blipFill>
        <p:spPr>
          <a:xfrm>
            <a:off x="3415896" y="3677666"/>
            <a:ext cx="3285589" cy="1571109"/>
          </a:xfrm>
          <a:prstGeom prst="rect">
            <a:avLst/>
          </a:prstGeom>
        </p:spPr>
      </p:pic>
      <p:sp>
        <p:nvSpPr>
          <p:cNvPr id="12" name="Rectangle 11" descr="Click on the &quot;Next Result&quot; arrow to navigate to the next citation in your results list.">
            <a:extLst>
              <a:ext uri="{FF2B5EF4-FFF2-40B4-BE49-F238E27FC236}">
                <a16:creationId xmlns:a16="http://schemas.microsoft.com/office/drawing/2014/main" xmlns="" id="{6B32D109-52BB-4CA1-9FA2-2783A0120CDE}"/>
              </a:ext>
            </a:extLst>
          </p:cNvPr>
          <p:cNvSpPr/>
          <p:nvPr/>
        </p:nvSpPr>
        <p:spPr>
          <a:xfrm>
            <a:off x="10430585" y="3221559"/>
            <a:ext cx="885888" cy="456107"/>
          </a:xfrm>
          <a:prstGeom prst="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Click on the &quot;Previous Result&quot; arrow to navigate to the previous citation in your results list.">
            <a:extLst>
              <a:ext uri="{FF2B5EF4-FFF2-40B4-BE49-F238E27FC236}">
                <a16:creationId xmlns:a16="http://schemas.microsoft.com/office/drawing/2014/main" xmlns="" id="{372FBFCE-EC83-4C5F-80C2-ECED4703FC4D}"/>
              </a:ext>
            </a:extLst>
          </p:cNvPr>
          <p:cNvSpPr/>
          <p:nvPr/>
        </p:nvSpPr>
        <p:spPr>
          <a:xfrm>
            <a:off x="3282572" y="3175968"/>
            <a:ext cx="885888" cy="456107"/>
          </a:xfrm>
          <a:prstGeom prst="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40C883C5-48FD-4AF9-BC6D-EB951B273B4D}"/>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8752474" y="3221559"/>
            <a:ext cx="887653" cy="645065"/>
          </a:xfrm>
          <a:prstGeom prst="rect">
            <a:avLst/>
          </a:prstGeom>
        </p:spPr>
      </p:pic>
      <p:sp>
        <p:nvSpPr>
          <p:cNvPr id="16" name="TextBox 15">
            <a:extLst>
              <a:ext uri="{FF2B5EF4-FFF2-40B4-BE49-F238E27FC236}">
                <a16:creationId xmlns:a16="http://schemas.microsoft.com/office/drawing/2014/main" xmlns="" id="{3FCDF25F-CCE8-456D-A9A6-6C42E9F1123C}"/>
              </a:ext>
            </a:extLst>
          </p:cNvPr>
          <p:cNvSpPr txBox="1"/>
          <p:nvPr/>
        </p:nvSpPr>
        <p:spPr>
          <a:xfrm>
            <a:off x="458671" y="1467510"/>
            <a:ext cx="3447535" cy="150810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616265"/>
                </a:solidFill>
                <a:latin typeface="+mj-lt"/>
              </a:rPr>
              <a:t>&lt; Previous</a:t>
            </a:r>
          </a:p>
          <a:p>
            <a:pPr marL="342900" indent="-342900">
              <a:buFont typeface="Arial" panose="020B0604020202020204" pitchFamily="34" charset="0"/>
              <a:buChar char="•"/>
            </a:pPr>
            <a:r>
              <a:rPr lang="en-US" sz="2400" dirty="0">
                <a:solidFill>
                  <a:srgbClr val="616265"/>
                </a:solidFill>
                <a:latin typeface="+mj-lt"/>
              </a:rPr>
              <a:t>&gt; Next </a:t>
            </a:r>
          </a:p>
          <a:p>
            <a:pPr marL="342900" indent="-342900">
              <a:buFont typeface="Arial" panose="020B0604020202020204" pitchFamily="34" charset="0"/>
              <a:buChar char="•"/>
            </a:pPr>
            <a:r>
              <a:rPr lang="en-US" sz="2400" dirty="0">
                <a:solidFill>
                  <a:srgbClr val="616265"/>
                </a:solidFill>
                <a:latin typeface="+mj-lt"/>
              </a:rPr>
              <a:t>Hover for details</a:t>
            </a:r>
          </a:p>
          <a:p>
            <a:pPr marL="342900" indent="-342900">
              <a:buFont typeface="Arial" panose="020B0604020202020204" pitchFamily="34" charset="0"/>
              <a:buChar char="•"/>
            </a:pPr>
            <a:endParaRPr lang="en-US" sz="2000" dirty="0">
              <a:latin typeface="+mj-lt"/>
            </a:endParaRPr>
          </a:p>
        </p:txBody>
      </p:sp>
      <p:sp>
        <p:nvSpPr>
          <p:cNvPr id="2" name="Title 1">
            <a:extLst>
              <a:ext uri="{FF2B5EF4-FFF2-40B4-BE49-F238E27FC236}">
                <a16:creationId xmlns:a16="http://schemas.microsoft.com/office/drawing/2014/main" xmlns="" id="{B44E9771-0AEB-4C48-BDC2-8F50A7C34EAC}"/>
              </a:ext>
            </a:extLst>
          </p:cNvPr>
          <p:cNvSpPr>
            <a:spLocks noGrp="1"/>
          </p:cNvSpPr>
          <p:nvPr>
            <p:ph type="title"/>
          </p:nvPr>
        </p:nvSpPr>
        <p:spPr>
          <a:xfrm>
            <a:off x="735564" y="425346"/>
            <a:ext cx="10515600" cy="711321"/>
          </a:xfrm>
        </p:spPr>
        <p:txBody>
          <a:bodyPr/>
          <a:lstStyle/>
          <a:p>
            <a:r>
              <a:rPr lang="en-US" dirty="0"/>
              <a:t>Previous &amp; Next </a:t>
            </a:r>
          </a:p>
        </p:txBody>
      </p:sp>
      <p:sp>
        <p:nvSpPr>
          <p:cNvPr id="4" name="Slide Number Placeholder 3">
            <a:extLst>
              <a:ext uri="{FF2B5EF4-FFF2-40B4-BE49-F238E27FC236}">
                <a16:creationId xmlns:a16="http://schemas.microsoft.com/office/drawing/2014/main" xmlns="" id="{4C306798-D04B-430B-934A-5B95B67011FB}"/>
              </a:ext>
            </a:extLst>
          </p:cNvPr>
          <p:cNvSpPr>
            <a:spLocks noGrp="1"/>
          </p:cNvSpPr>
          <p:nvPr>
            <p:ph type="sldNum" sz="quarter" idx="12"/>
          </p:nvPr>
        </p:nvSpPr>
        <p:spPr/>
        <p:txBody>
          <a:bodyPr/>
          <a:lstStyle/>
          <a:p>
            <a:fld id="{6F669CBC-9B50-4D77-B834-9E11F644C1C6}" type="slidenum">
              <a:rPr lang="en-US" smtClean="0"/>
              <a:t>16</a:t>
            </a:fld>
            <a:endParaRPr lang="en-US"/>
          </a:p>
        </p:txBody>
      </p:sp>
    </p:spTree>
    <p:extLst>
      <p:ext uri="{BB962C8B-B14F-4D97-AF65-F5344CB8AC3E}">
        <p14:creationId xmlns:p14="http://schemas.microsoft.com/office/powerpoint/2010/main" val="254780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ubMed results page for: koonin e crispr">
            <a:extLst>
              <a:ext uri="{FF2B5EF4-FFF2-40B4-BE49-F238E27FC236}">
                <a16:creationId xmlns:a16="http://schemas.microsoft.com/office/drawing/2014/main" xmlns="" id="{341F1E31-8436-4CFA-B55D-D587B8D64DFB}"/>
              </a:ext>
            </a:extLst>
          </p:cNvPr>
          <p:cNvPicPr>
            <a:picLocks noChangeAspect="1"/>
          </p:cNvPicPr>
          <p:nvPr/>
        </p:nvPicPr>
        <p:blipFill>
          <a:blip r:embed="rId3"/>
          <a:stretch>
            <a:fillRect/>
          </a:stretch>
        </p:blipFill>
        <p:spPr>
          <a:xfrm>
            <a:off x="2717887" y="1129005"/>
            <a:ext cx="7645313" cy="4788597"/>
          </a:xfrm>
          <a:prstGeom prst="rect">
            <a:avLst/>
          </a:prstGeom>
          <a:ln>
            <a:solidFill>
              <a:schemeClr val="accent1"/>
            </a:solidFill>
          </a:ln>
        </p:spPr>
      </p:pic>
      <p:cxnSp>
        <p:nvCxnSpPr>
          <p:cNvPr id="11" name="Straight Arrow Connector 10">
            <a:extLst>
              <a:ext uri="{FF2B5EF4-FFF2-40B4-BE49-F238E27FC236}">
                <a16:creationId xmlns:a16="http://schemas.microsoft.com/office/drawing/2014/main" xmlns="" id="{38C2E098-8227-483F-88EC-E2FBCC5C37A6}"/>
              </a:ext>
              <a:ext uri="{C183D7F6-B498-43B3-948B-1728B52AA6E4}">
                <adec:decorative xmlns:adec="http://schemas.microsoft.com/office/drawing/2017/decorative" xmlns="" val="1"/>
              </a:ext>
            </a:extLst>
          </p:cNvPr>
          <p:cNvCxnSpPr/>
          <p:nvPr/>
        </p:nvCxnSpPr>
        <p:spPr>
          <a:xfrm>
            <a:off x="3621797" y="3309691"/>
            <a:ext cx="926757" cy="0"/>
          </a:xfrm>
          <a:prstGeom prst="straightConnector1">
            <a:avLst/>
          </a:prstGeom>
          <a:ln w="38100">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BE14AD0A-7E0B-470B-8A9F-EADA2BD652EE}"/>
              </a:ext>
              <a:ext uri="{C183D7F6-B498-43B3-948B-1728B52AA6E4}">
                <adec:decorative xmlns:adec="http://schemas.microsoft.com/office/drawing/2017/decorative" xmlns="" val="1"/>
              </a:ext>
            </a:extLst>
          </p:cNvPr>
          <p:cNvCxnSpPr/>
          <p:nvPr/>
        </p:nvCxnSpPr>
        <p:spPr>
          <a:xfrm>
            <a:off x="3621797" y="4907514"/>
            <a:ext cx="926757" cy="0"/>
          </a:xfrm>
          <a:prstGeom prst="straightConnector1">
            <a:avLst/>
          </a:prstGeom>
          <a:ln w="38100">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82B06CC5-D13B-487E-BAF6-0B962B6A443D}"/>
              </a:ext>
              <a:ext uri="{C183D7F6-B498-43B3-948B-1728B52AA6E4}">
                <adec:decorative xmlns:adec="http://schemas.microsoft.com/office/drawing/2017/decorative" xmlns="" val="1"/>
              </a:ext>
            </a:extLst>
          </p:cNvPr>
          <p:cNvSpPr/>
          <p:nvPr/>
        </p:nvSpPr>
        <p:spPr>
          <a:xfrm>
            <a:off x="4536831" y="2346088"/>
            <a:ext cx="1019908" cy="279882"/>
          </a:xfrm>
          <a:prstGeom prst="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44E9771-0AEB-4C48-BDC2-8F50A7C34EAC}"/>
              </a:ext>
            </a:extLst>
          </p:cNvPr>
          <p:cNvSpPr>
            <a:spLocks noGrp="1"/>
          </p:cNvSpPr>
          <p:nvPr>
            <p:ph type="title"/>
          </p:nvPr>
        </p:nvSpPr>
        <p:spPr>
          <a:xfrm>
            <a:off x="754225" y="417684"/>
            <a:ext cx="10515600" cy="711321"/>
          </a:xfrm>
        </p:spPr>
        <p:txBody>
          <a:bodyPr/>
          <a:lstStyle/>
          <a:p>
            <a:r>
              <a:rPr lang="en-US" dirty="0"/>
              <a:t>Save and Email results </a:t>
            </a:r>
          </a:p>
        </p:txBody>
      </p:sp>
      <p:sp>
        <p:nvSpPr>
          <p:cNvPr id="3" name="Slide Number Placeholder 2">
            <a:extLst>
              <a:ext uri="{FF2B5EF4-FFF2-40B4-BE49-F238E27FC236}">
                <a16:creationId xmlns:a16="http://schemas.microsoft.com/office/drawing/2014/main" xmlns="" id="{A9B6EC1F-9B1F-4596-9AB7-959C47D78503}"/>
              </a:ext>
            </a:extLst>
          </p:cNvPr>
          <p:cNvSpPr>
            <a:spLocks noGrp="1"/>
          </p:cNvSpPr>
          <p:nvPr>
            <p:ph type="sldNum" sz="quarter" idx="12"/>
          </p:nvPr>
        </p:nvSpPr>
        <p:spPr/>
        <p:txBody>
          <a:bodyPr/>
          <a:lstStyle/>
          <a:p>
            <a:fld id="{6F669CBC-9B50-4D77-B834-9E11F644C1C6}" type="slidenum">
              <a:rPr lang="en-US" smtClean="0"/>
              <a:t>17</a:t>
            </a:fld>
            <a:endParaRPr lang="en-US"/>
          </a:p>
        </p:txBody>
      </p:sp>
    </p:spTree>
    <p:extLst>
      <p:ext uri="{BB962C8B-B14F-4D97-AF65-F5344CB8AC3E}">
        <p14:creationId xmlns:p14="http://schemas.microsoft.com/office/powerpoint/2010/main" val="389155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A608EE7-C8DC-42CF-9272-932816B76954}"/>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6263593" y="2539705"/>
            <a:ext cx="447308" cy="374278"/>
          </a:xfrm>
          <a:prstGeom prst="rect">
            <a:avLst/>
          </a:prstGeom>
        </p:spPr>
      </p:pic>
      <p:sp>
        <p:nvSpPr>
          <p:cNvPr id="8" name="TextBox 7">
            <a:extLst>
              <a:ext uri="{FF2B5EF4-FFF2-40B4-BE49-F238E27FC236}">
                <a16:creationId xmlns:a16="http://schemas.microsoft.com/office/drawing/2014/main" xmlns="" id="{82BA2F2D-39D9-4466-B94C-3DCC824CCB1B}"/>
              </a:ext>
            </a:extLst>
          </p:cNvPr>
          <p:cNvSpPr txBox="1"/>
          <p:nvPr/>
        </p:nvSpPr>
        <p:spPr>
          <a:xfrm>
            <a:off x="791547" y="1240972"/>
            <a:ext cx="4497355" cy="4770537"/>
          </a:xfrm>
          <a:prstGeom prst="rect">
            <a:avLst/>
          </a:prstGeom>
          <a:noFill/>
        </p:spPr>
        <p:txBody>
          <a:bodyPr wrap="square" rtlCol="0">
            <a:spAutoFit/>
          </a:bodyPr>
          <a:lstStyle/>
          <a:p>
            <a:r>
              <a:rPr lang="en-US" sz="2800" dirty="0">
                <a:solidFill>
                  <a:srgbClr val="616265"/>
                </a:solidFill>
                <a:latin typeface="+mj-lt"/>
              </a:rPr>
              <a:t>Selection</a:t>
            </a:r>
            <a:endParaRPr lang="en-US" sz="3200" dirty="0">
              <a:solidFill>
                <a:srgbClr val="616265"/>
              </a:solidFill>
              <a:latin typeface="+mj-lt"/>
            </a:endParaRPr>
          </a:p>
          <a:p>
            <a:pPr marL="914400" lvl="1" indent="-457200">
              <a:buFont typeface="Arial" panose="020B0604020202020204" pitchFamily="34" charset="0"/>
              <a:buChar char="•"/>
            </a:pPr>
            <a:r>
              <a:rPr lang="en-US" sz="2400" dirty="0">
                <a:solidFill>
                  <a:srgbClr val="616265"/>
                </a:solidFill>
                <a:latin typeface="+mj-lt"/>
              </a:rPr>
              <a:t>All results on this page</a:t>
            </a:r>
          </a:p>
          <a:p>
            <a:pPr marL="914400" lvl="1" indent="-457200">
              <a:buFont typeface="Arial" panose="020B0604020202020204" pitchFamily="34" charset="0"/>
              <a:buChar char="•"/>
            </a:pPr>
            <a:r>
              <a:rPr lang="en-US" sz="2400" dirty="0">
                <a:solidFill>
                  <a:srgbClr val="616265"/>
                </a:solidFill>
                <a:latin typeface="+mj-lt"/>
              </a:rPr>
              <a:t>All results (up to 10K)</a:t>
            </a:r>
          </a:p>
          <a:p>
            <a:pPr marL="914400" lvl="1" indent="-457200">
              <a:buFont typeface="Arial" panose="020B0604020202020204" pitchFamily="34" charset="0"/>
              <a:buChar char="•"/>
            </a:pPr>
            <a:r>
              <a:rPr lang="en-US" sz="2400" dirty="0">
                <a:solidFill>
                  <a:srgbClr val="616265"/>
                </a:solidFill>
                <a:latin typeface="+mj-lt"/>
              </a:rPr>
              <a:t>Selection</a:t>
            </a:r>
          </a:p>
          <a:p>
            <a:endParaRPr lang="en-US" sz="2800" dirty="0">
              <a:solidFill>
                <a:srgbClr val="616265"/>
              </a:solidFill>
              <a:latin typeface="+mj-lt"/>
            </a:endParaRPr>
          </a:p>
          <a:p>
            <a:r>
              <a:rPr lang="en-US" sz="2800" dirty="0">
                <a:solidFill>
                  <a:srgbClr val="616265"/>
                </a:solidFill>
                <a:latin typeface="+mj-lt"/>
              </a:rPr>
              <a:t>Format</a:t>
            </a:r>
          </a:p>
          <a:p>
            <a:pPr marL="914400" lvl="1" indent="-457200">
              <a:buFont typeface="Arial" panose="020B0604020202020204" pitchFamily="34" charset="0"/>
              <a:buChar char="•"/>
            </a:pPr>
            <a:r>
              <a:rPr lang="en-US" sz="2400" dirty="0">
                <a:solidFill>
                  <a:srgbClr val="616265"/>
                </a:solidFill>
                <a:latin typeface="+mj-lt"/>
              </a:rPr>
              <a:t>Summary</a:t>
            </a:r>
          </a:p>
          <a:p>
            <a:pPr marL="914400" lvl="1" indent="-457200">
              <a:buFont typeface="Arial" panose="020B0604020202020204" pitchFamily="34" charset="0"/>
              <a:buChar char="•"/>
            </a:pPr>
            <a:r>
              <a:rPr lang="en-US" sz="2400" dirty="0">
                <a:solidFill>
                  <a:srgbClr val="616265"/>
                </a:solidFill>
                <a:latin typeface="+mj-lt"/>
              </a:rPr>
              <a:t>PubMed</a:t>
            </a:r>
          </a:p>
          <a:p>
            <a:pPr marL="914400" lvl="1" indent="-457200">
              <a:buFont typeface="Arial" panose="020B0604020202020204" pitchFamily="34" charset="0"/>
              <a:buChar char="•"/>
            </a:pPr>
            <a:r>
              <a:rPr lang="en-US" sz="2400" dirty="0">
                <a:solidFill>
                  <a:srgbClr val="616265"/>
                </a:solidFill>
                <a:latin typeface="+mj-lt"/>
              </a:rPr>
              <a:t>PMID List </a:t>
            </a:r>
          </a:p>
          <a:p>
            <a:pPr marL="914400" lvl="1" indent="-457200">
              <a:buFont typeface="Arial" panose="020B0604020202020204" pitchFamily="34" charset="0"/>
              <a:buChar char="•"/>
            </a:pPr>
            <a:r>
              <a:rPr lang="en-US" sz="2400" dirty="0">
                <a:solidFill>
                  <a:srgbClr val="616265"/>
                </a:solidFill>
                <a:latin typeface="+mj-lt"/>
              </a:rPr>
              <a:t>Abstract</a:t>
            </a:r>
          </a:p>
          <a:p>
            <a:pPr marL="914400" lvl="1" indent="-457200">
              <a:buFont typeface="Arial" panose="020B0604020202020204" pitchFamily="34" charset="0"/>
              <a:buChar char="•"/>
            </a:pPr>
            <a:r>
              <a:rPr lang="en-US" sz="2400" dirty="0">
                <a:solidFill>
                  <a:srgbClr val="616265"/>
                </a:solidFill>
                <a:latin typeface="+mj-lt"/>
              </a:rPr>
              <a:t>CSV</a:t>
            </a:r>
          </a:p>
          <a:p>
            <a:pPr marL="285750" indent="-285750">
              <a:buFont typeface="Arial" panose="020B0604020202020204" pitchFamily="34" charset="0"/>
              <a:buChar char="•"/>
            </a:pPr>
            <a:endParaRPr lang="en-US" sz="2800" dirty="0"/>
          </a:p>
        </p:txBody>
      </p:sp>
      <p:sp>
        <p:nvSpPr>
          <p:cNvPr id="2" name="Title 1">
            <a:extLst>
              <a:ext uri="{FF2B5EF4-FFF2-40B4-BE49-F238E27FC236}">
                <a16:creationId xmlns:a16="http://schemas.microsoft.com/office/drawing/2014/main" xmlns="" id="{B44E9771-0AEB-4C48-BDC2-8F50A7C34EAC}"/>
              </a:ext>
            </a:extLst>
          </p:cNvPr>
          <p:cNvSpPr>
            <a:spLocks noGrp="1"/>
          </p:cNvSpPr>
          <p:nvPr>
            <p:ph type="title"/>
          </p:nvPr>
        </p:nvSpPr>
        <p:spPr>
          <a:xfrm>
            <a:off x="754225" y="417684"/>
            <a:ext cx="10515600" cy="711321"/>
          </a:xfrm>
        </p:spPr>
        <p:txBody>
          <a:bodyPr/>
          <a:lstStyle/>
          <a:p>
            <a:r>
              <a:rPr lang="en-US" dirty="0"/>
              <a:t>Save to File - Options </a:t>
            </a:r>
          </a:p>
        </p:txBody>
      </p:sp>
      <p:sp>
        <p:nvSpPr>
          <p:cNvPr id="5" name="Slide Number Placeholder 4">
            <a:extLst>
              <a:ext uri="{FF2B5EF4-FFF2-40B4-BE49-F238E27FC236}">
                <a16:creationId xmlns:a16="http://schemas.microsoft.com/office/drawing/2014/main" xmlns="" id="{10855F82-1C08-4BBC-B535-202868156E73}"/>
              </a:ext>
            </a:extLst>
          </p:cNvPr>
          <p:cNvSpPr>
            <a:spLocks noGrp="1"/>
          </p:cNvSpPr>
          <p:nvPr>
            <p:ph type="sldNum" sz="quarter" idx="12"/>
          </p:nvPr>
        </p:nvSpPr>
        <p:spPr/>
        <p:txBody>
          <a:bodyPr/>
          <a:lstStyle/>
          <a:p>
            <a:fld id="{6F669CBC-9B50-4D77-B834-9E11F644C1C6}" type="slidenum">
              <a:rPr lang="en-US" smtClean="0"/>
              <a:t>18</a:t>
            </a:fld>
            <a:endParaRPr lang="en-US"/>
          </a:p>
        </p:txBody>
      </p:sp>
      <p:pic>
        <p:nvPicPr>
          <p:cNvPr id="9" name="Picture 8" descr="Save citations to a file selection and format options, which include summary text, PubMed, PMID, Abstract text, and CSV.">
            <a:extLst>
              <a:ext uri="{FF2B5EF4-FFF2-40B4-BE49-F238E27FC236}">
                <a16:creationId xmlns:a16="http://schemas.microsoft.com/office/drawing/2014/main" xmlns="" id="{1F5028CF-BF8E-4525-801D-56A89A47BD44}"/>
              </a:ext>
            </a:extLst>
          </p:cNvPr>
          <p:cNvPicPr>
            <a:picLocks noChangeAspect="1"/>
          </p:cNvPicPr>
          <p:nvPr/>
        </p:nvPicPr>
        <p:blipFill>
          <a:blip r:embed="rId4"/>
          <a:stretch>
            <a:fillRect/>
          </a:stretch>
        </p:blipFill>
        <p:spPr>
          <a:xfrm>
            <a:off x="4807129" y="1105597"/>
            <a:ext cx="6950042" cy="4511431"/>
          </a:xfrm>
          <a:prstGeom prst="rect">
            <a:avLst/>
          </a:prstGeom>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1955188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f you choose to email the results, you can email your selection, or all of the results on the results page.  You can choose summary, summary text, abstract or abstract text format.">
            <a:extLst>
              <a:ext uri="{FF2B5EF4-FFF2-40B4-BE49-F238E27FC236}">
                <a16:creationId xmlns:a16="http://schemas.microsoft.com/office/drawing/2014/main" xmlns="" id="{FEB9BE10-1F5B-410A-961C-72CB7DB0A6F7}"/>
              </a:ext>
            </a:extLst>
          </p:cNvPr>
          <p:cNvPicPr>
            <a:picLocks noChangeAspect="1"/>
          </p:cNvPicPr>
          <p:nvPr/>
        </p:nvPicPr>
        <p:blipFill>
          <a:blip r:embed="rId3"/>
          <a:stretch>
            <a:fillRect/>
          </a:stretch>
        </p:blipFill>
        <p:spPr>
          <a:xfrm>
            <a:off x="4656822" y="1340279"/>
            <a:ext cx="6758945" cy="3662437"/>
          </a:xfrm>
          <a:prstGeom prst="rect">
            <a:avLst/>
          </a:prstGeom>
          <a:ln>
            <a:solidFill>
              <a:schemeClr val="accent1"/>
            </a:solidFill>
          </a:ln>
        </p:spPr>
      </p:pic>
      <p:pic>
        <p:nvPicPr>
          <p:cNvPr id="6" name="Picture 5">
            <a:extLst>
              <a:ext uri="{FF2B5EF4-FFF2-40B4-BE49-F238E27FC236}">
                <a16:creationId xmlns:a16="http://schemas.microsoft.com/office/drawing/2014/main" xmlns="" id="{491341B4-8E2F-44D4-9B5A-1F8C0E6933EF}"/>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7298133" y="2034953"/>
            <a:ext cx="300731" cy="251632"/>
          </a:xfrm>
          <a:prstGeom prst="rect">
            <a:avLst/>
          </a:prstGeom>
        </p:spPr>
      </p:pic>
      <p:sp>
        <p:nvSpPr>
          <p:cNvPr id="8" name="TextBox 7">
            <a:extLst>
              <a:ext uri="{FF2B5EF4-FFF2-40B4-BE49-F238E27FC236}">
                <a16:creationId xmlns:a16="http://schemas.microsoft.com/office/drawing/2014/main" xmlns="" id="{82CCC585-91C1-4A25-A780-AEDB8B71CA2E}"/>
              </a:ext>
            </a:extLst>
          </p:cNvPr>
          <p:cNvSpPr txBox="1"/>
          <p:nvPr/>
        </p:nvSpPr>
        <p:spPr>
          <a:xfrm>
            <a:off x="776233" y="1155562"/>
            <a:ext cx="4497355" cy="4031873"/>
          </a:xfrm>
          <a:prstGeom prst="rect">
            <a:avLst/>
          </a:prstGeom>
          <a:solidFill>
            <a:schemeClr val="bg1"/>
          </a:solidFill>
        </p:spPr>
        <p:txBody>
          <a:bodyPr wrap="square" rtlCol="0">
            <a:spAutoFit/>
          </a:bodyPr>
          <a:lstStyle/>
          <a:p>
            <a:r>
              <a:rPr lang="en-US" sz="2800" dirty="0">
                <a:solidFill>
                  <a:srgbClr val="616265"/>
                </a:solidFill>
                <a:latin typeface="+mj-lt"/>
              </a:rPr>
              <a:t>Selection</a:t>
            </a:r>
            <a:endParaRPr lang="en-US" sz="3200" dirty="0">
              <a:solidFill>
                <a:srgbClr val="616265"/>
              </a:solidFill>
              <a:latin typeface="+mj-lt"/>
            </a:endParaRPr>
          </a:p>
          <a:p>
            <a:pPr marL="914400" lvl="1" indent="-457200">
              <a:buFont typeface="Arial" panose="020B0604020202020204" pitchFamily="34" charset="0"/>
              <a:buChar char="•"/>
            </a:pPr>
            <a:r>
              <a:rPr lang="en-US" sz="2400" dirty="0">
                <a:solidFill>
                  <a:srgbClr val="616265"/>
                </a:solidFill>
                <a:latin typeface="+mj-lt"/>
              </a:rPr>
              <a:t>All results on this page</a:t>
            </a:r>
          </a:p>
          <a:p>
            <a:pPr marL="914400" lvl="1" indent="-457200">
              <a:buFont typeface="Arial" panose="020B0604020202020204" pitchFamily="34" charset="0"/>
              <a:buChar char="•"/>
            </a:pPr>
            <a:r>
              <a:rPr lang="en-US" sz="2400" dirty="0">
                <a:solidFill>
                  <a:srgbClr val="616265"/>
                </a:solidFill>
                <a:latin typeface="+mj-lt"/>
              </a:rPr>
              <a:t>Selection</a:t>
            </a:r>
          </a:p>
          <a:p>
            <a:endParaRPr lang="en-US" sz="2800" dirty="0">
              <a:solidFill>
                <a:srgbClr val="616265"/>
              </a:solidFill>
              <a:latin typeface="+mj-lt"/>
            </a:endParaRPr>
          </a:p>
          <a:p>
            <a:r>
              <a:rPr lang="en-US" sz="2800" dirty="0">
                <a:solidFill>
                  <a:srgbClr val="616265"/>
                </a:solidFill>
                <a:latin typeface="+mj-lt"/>
              </a:rPr>
              <a:t>Format</a:t>
            </a:r>
          </a:p>
          <a:p>
            <a:pPr marL="914400" lvl="1" indent="-457200">
              <a:buFont typeface="Arial" panose="020B0604020202020204" pitchFamily="34" charset="0"/>
              <a:buChar char="•"/>
            </a:pPr>
            <a:r>
              <a:rPr lang="en-US" sz="2400" dirty="0">
                <a:solidFill>
                  <a:srgbClr val="616265"/>
                </a:solidFill>
                <a:latin typeface="+mj-lt"/>
              </a:rPr>
              <a:t>Summary (Text)</a:t>
            </a:r>
          </a:p>
          <a:p>
            <a:pPr marL="914400" lvl="1" indent="-457200">
              <a:buFont typeface="Arial" panose="020B0604020202020204" pitchFamily="34" charset="0"/>
              <a:buChar char="•"/>
            </a:pPr>
            <a:r>
              <a:rPr lang="en-US" sz="2400" dirty="0">
                <a:solidFill>
                  <a:srgbClr val="616265"/>
                </a:solidFill>
                <a:latin typeface="+mj-lt"/>
              </a:rPr>
              <a:t>Summary</a:t>
            </a:r>
          </a:p>
          <a:p>
            <a:pPr marL="914400" lvl="1" indent="-457200">
              <a:buFont typeface="Arial" panose="020B0604020202020204" pitchFamily="34" charset="0"/>
              <a:buChar char="•"/>
            </a:pPr>
            <a:r>
              <a:rPr lang="en-US" sz="2400" dirty="0">
                <a:solidFill>
                  <a:srgbClr val="616265"/>
                </a:solidFill>
                <a:latin typeface="+mj-lt"/>
              </a:rPr>
              <a:t>Abstract (Text)</a:t>
            </a:r>
          </a:p>
          <a:p>
            <a:pPr marL="914400" lvl="1" indent="-457200">
              <a:buFont typeface="Arial" panose="020B0604020202020204" pitchFamily="34" charset="0"/>
              <a:buChar char="•"/>
            </a:pPr>
            <a:r>
              <a:rPr lang="en-US" sz="2400" dirty="0">
                <a:solidFill>
                  <a:srgbClr val="616265"/>
                </a:solidFill>
                <a:latin typeface="+mj-lt"/>
              </a:rPr>
              <a:t>Abstract</a:t>
            </a:r>
          </a:p>
          <a:p>
            <a:pPr marL="285750" indent="-285750">
              <a:buFont typeface="Arial" panose="020B0604020202020204" pitchFamily="34" charset="0"/>
              <a:buChar char="•"/>
            </a:pPr>
            <a:endParaRPr lang="en-US" sz="2800" dirty="0"/>
          </a:p>
        </p:txBody>
      </p:sp>
      <p:sp>
        <p:nvSpPr>
          <p:cNvPr id="2" name="Title 1">
            <a:extLst>
              <a:ext uri="{FF2B5EF4-FFF2-40B4-BE49-F238E27FC236}">
                <a16:creationId xmlns:a16="http://schemas.microsoft.com/office/drawing/2014/main" xmlns="" id="{B44E9771-0AEB-4C48-BDC2-8F50A7C34EAC}"/>
              </a:ext>
            </a:extLst>
          </p:cNvPr>
          <p:cNvSpPr>
            <a:spLocks noGrp="1"/>
          </p:cNvSpPr>
          <p:nvPr>
            <p:ph type="title"/>
          </p:nvPr>
        </p:nvSpPr>
        <p:spPr>
          <a:xfrm>
            <a:off x="716903" y="440094"/>
            <a:ext cx="10515600" cy="711321"/>
          </a:xfrm>
        </p:spPr>
        <p:txBody>
          <a:bodyPr/>
          <a:lstStyle/>
          <a:p>
            <a:r>
              <a:rPr lang="en-US" dirty="0"/>
              <a:t>Email - Options</a:t>
            </a:r>
          </a:p>
        </p:txBody>
      </p:sp>
      <p:sp>
        <p:nvSpPr>
          <p:cNvPr id="3" name="Slide Number Placeholder 2">
            <a:extLst>
              <a:ext uri="{FF2B5EF4-FFF2-40B4-BE49-F238E27FC236}">
                <a16:creationId xmlns:a16="http://schemas.microsoft.com/office/drawing/2014/main" xmlns="" id="{91A9E7FA-D8CC-4BA2-974F-E43CFF00BF47}"/>
              </a:ext>
            </a:extLst>
          </p:cNvPr>
          <p:cNvSpPr>
            <a:spLocks noGrp="1"/>
          </p:cNvSpPr>
          <p:nvPr>
            <p:ph type="sldNum" sz="quarter" idx="12"/>
          </p:nvPr>
        </p:nvSpPr>
        <p:spPr/>
        <p:txBody>
          <a:bodyPr/>
          <a:lstStyle/>
          <a:p>
            <a:fld id="{6F669CBC-9B50-4D77-B834-9E11F644C1C6}" type="slidenum">
              <a:rPr lang="en-US" smtClean="0"/>
              <a:t>19</a:t>
            </a:fld>
            <a:endParaRPr lang="en-US"/>
          </a:p>
        </p:txBody>
      </p:sp>
    </p:spTree>
    <p:extLst>
      <p:ext uri="{BB962C8B-B14F-4D97-AF65-F5344CB8AC3E}">
        <p14:creationId xmlns:p14="http://schemas.microsoft.com/office/powerpoint/2010/main" val="3551049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DF71AB-8EA1-4422-8C06-7002DBF6F163}"/>
              </a:ext>
            </a:extLst>
          </p:cNvPr>
          <p:cNvSpPr>
            <a:spLocks noGrp="1"/>
          </p:cNvSpPr>
          <p:nvPr>
            <p:ph type="title"/>
          </p:nvPr>
        </p:nvSpPr>
        <p:spPr>
          <a:xfrm>
            <a:off x="716856" y="530147"/>
            <a:ext cx="10451592" cy="517208"/>
          </a:xfrm>
        </p:spPr>
        <p:txBody>
          <a:bodyPr>
            <a:noAutofit/>
          </a:bodyPr>
          <a:lstStyle/>
          <a:p>
            <a:r>
              <a:rPr lang="en-US" dirty="0">
                <a:cs typeface="Helvetica" panose="020B0604020202020204" pitchFamily="34" charset="0"/>
              </a:rPr>
              <a:t>New PubMed</a:t>
            </a:r>
          </a:p>
        </p:txBody>
      </p:sp>
      <p:sp>
        <p:nvSpPr>
          <p:cNvPr id="3" name="Content Placeholder 2">
            <a:extLst>
              <a:ext uri="{FF2B5EF4-FFF2-40B4-BE49-F238E27FC236}">
                <a16:creationId xmlns:a16="http://schemas.microsoft.com/office/drawing/2014/main" xmlns="" id="{D8D2B75D-7C5A-408C-B41E-104843087BB9}"/>
              </a:ext>
            </a:extLst>
          </p:cNvPr>
          <p:cNvSpPr>
            <a:spLocks noGrp="1"/>
          </p:cNvSpPr>
          <p:nvPr>
            <p:ph idx="1"/>
          </p:nvPr>
        </p:nvSpPr>
        <p:spPr/>
        <p:txBody>
          <a:bodyPr>
            <a:normAutofit/>
          </a:bodyPr>
          <a:lstStyle/>
          <a:p>
            <a:pPr marL="0" indent="0">
              <a:buNone/>
            </a:pPr>
            <a:r>
              <a:rPr lang="en-US" sz="4400" i="1" dirty="0">
                <a:latin typeface="+mj-lt"/>
                <a:cs typeface="Lucida Sans Unicode" panose="020B0602030504020204" pitchFamily="34" charset="0"/>
              </a:rPr>
              <a:t>We are transforming PubMed into a modern hub with a fast, reliable, and intuitive search that </a:t>
            </a:r>
            <a:r>
              <a:rPr lang="en-US" sz="4400" b="1" i="1" dirty="0">
                <a:solidFill>
                  <a:srgbClr val="215591"/>
                </a:solidFill>
                <a:latin typeface="+mj-lt"/>
                <a:cs typeface="Lucida Sans Unicode" panose="020B0602030504020204" pitchFamily="34" charset="0"/>
              </a:rPr>
              <a:t>connects</a:t>
            </a:r>
            <a:r>
              <a:rPr lang="en-US" sz="4400" i="1" dirty="0">
                <a:latin typeface="+mj-lt"/>
                <a:cs typeface="Lucida Sans Unicode" panose="020B0602030504020204" pitchFamily="34" charset="0"/>
              </a:rPr>
              <a:t> people to the world's leading sources of biomedical information.</a:t>
            </a:r>
          </a:p>
        </p:txBody>
      </p:sp>
      <p:sp>
        <p:nvSpPr>
          <p:cNvPr id="4" name="Slide Number Placeholder 3">
            <a:extLst>
              <a:ext uri="{FF2B5EF4-FFF2-40B4-BE49-F238E27FC236}">
                <a16:creationId xmlns:a16="http://schemas.microsoft.com/office/drawing/2014/main" xmlns="" id="{3EFDE0FA-0475-471B-B88A-570B0797DCD6}"/>
              </a:ext>
            </a:extLst>
          </p:cNvPr>
          <p:cNvSpPr>
            <a:spLocks noGrp="1"/>
          </p:cNvSpPr>
          <p:nvPr>
            <p:ph type="sldNum" sz="quarter" idx="12"/>
          </p:nvPr>
        </p:nvSpPr>
        <p:spPr/>
        <p:txBody>
          <a:bodyPr/>
          <a:lstStyle/>
          <a:p>
            <a:fld id="{6F669CBC-9B50-4D77-B834-9E11F644C1C6}" type="slidenum">
              <a:rPr lang="en-US" smtClean="0"/>
              <a:t>2</a:t>
            </a:fld>
            <a:endParaRPr lang="en-US"/>
          </a:p>
        </p:txBody>
      </p:sp>
    </p:spTree>
    <p:extLst>
      <p:ext uri="{BB962C8B-B14F-4D97-AF65-F5344CB8AC3E}">
        <p14:creationId xmlns:p14="http://schemas.microsoft.com/office/powerpoint/2010/main" val="3504824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82CCC585-91C1-4A25-A780-AEDB8B71CA2E}"/>
              </a:ext>
            </a:extLst>
          </p:cNvPr>
          <p:cNvSpPr txBox="1"/>
          <p:nvPr/>
        </p:nvSpPr>
        <p:spPr>
          <a:xfrm>
            <a:off x="868497" y="1394914"/>
            <a:ext cx="4497355" cy="2492990"/>
          </a:xfrm>
          <a:prstGeom prst="rect">
            <a:avLst/>
          </a:prstGeom>
          <a:noFill/>
        </p:spPr>
        <p:txBody>
          <a:bodyPr wrap="square" rtlCol="0">
            <a:spAutoFit/>
          </a:bodyPr>
          <a:lstStyle/>
          <a:p>
            <a:r>
              <a:rPr lang="en-US" sz="2800" dirty="0">
                <a:solidFill>
                  <a:srgbClr val="616265"/>
                </a:solidFill>
                <a:latin typeface="+mj-lt"/>
              </a:rPr>
              <a:t>Send to</a:t>
            </a:r>
            <a:endParaRPr lang="en-US" sz="3200" dirty="0">
              <a:solidFill>
                <a:srgbClr val="616265"/>
              </a:solidFill>
              <a:latin typeface="+mj-lt"/>
            </a:endParaRPr>
          </a:p>
          <a:p>
            <a:pPr marL="914400" lvl="1" indent="-457200">
              <a:buFont typeface="Arial" panose="020B0604020202020204" pitchFamily="34" charset="0"/>
              <a:buChar char="•"/>
            </a:pPr>
            <a:r>
              <a:rPr lang="en-US" sz="2400" dirty="0">
                <a:solidFill>
                  <a:srgbClr val="616265"/>
                </a:solidFill>
                <a:latin typeface="+mj-lt"/>
              </a:rPr>
              <a:t>Clipboard</a:t>
            </a:r>
          </a:p>
          <a:p>
            <a:pPr marL="914400" lvl="1" indent="-457200">
              <a:buFont typeface="Arial" panose="020B0604020202020204" pitchFamily="34" charset="0"/>
              <a:buChar char="•"/>
            </a:pPr>
            <a:r>
              <a:rPr lang="en-US" sz="2400" dirty="0">
                <a:solidFill>
                  <a:srgbClr val="616265"/>
                </a:solidFill>
                <a:latin typeface="+mj-lt"/>
              </a:rPr>
              <a:t>My Bibliography</a:t>
            </a:r>
          </a:p>
          <a:p>
            <a:pPr marL="914400" lvl="1" indent="-457200">
              <a:buFont typeface="Arial" panose="020B0604020202020204" pitchFamily="34" charset="0"/>
              <a:buChar char="•"/>
            </a:pPr>
            <a:r>
              <a:rPr lang="en-US" sz="2400" dirty="0">
                <a:solidFill>
                  <a:srgbClr val="616265"/>
                </a:solidFill>
                <a:latin typeface="+mj-lt"/>
              </a:rPr>
              <a:t>Collections</a:t>
            </a:r>
          </a:p>
          <a:p>
            <a:endParaRPr lang="en-US" sz="2800" dirty="0">
              <a:latin typeface="+mj-lt"/>
            </a:endParaRPr>
          </a:p>
          <a:p>
            <a:pPr marL="285750" indent="-285750">
              <a:buFont typeface="Arial" panose="020B0604020202020204" pitchFamily="34" charset="0"/>
              <a:buChar char="•"/>
            </a:pPr>
            <a:endParaRPr lang="en-US" sz="2800" dirty="0"/>
          </a:p>
        </p:txBody>
      </p:sp>
      <p:sp>
        <p:nvSpPr>
          <p:cNvPr id="2" name="Title 1">
            <a:extLst>
              <a:ext uri="{FF2B5EF4-FFF2-40B4-BE49-F238E27FC236}">
                <a16:creationId xmlns:a16="http://schemas.microsoft.com/office/drawing/2014/main" xmlns="" id="{B44E9771-0AEB-4C48-BDC2-8F50A7C34EAC}"/>
              </a:ext>
            </a:extLst>
          </p:cNvPr>
          <p:cNvSpPr>
            <a:spLocks noGrp="1"/>
          </p:cNvSpPr>
          <p:nvPr>
            <p:ph type="title"/>
          </p:nvPr>
        </p:nvSpPr>
        <p:spPr>
          <a:xfrm>
            <a:off x="716903" y="440094"/>
            <a:ext cx="10515600" cy="711321"/>
          </a:xfrm>
        </p:spPr>
        <p:txBody>
          <a:bodyPr/>
          <a:lstStyle/>
          <a:p>
            <a:r>
              <a:rPr lang="en-US" dirty="0"/>
              <a:t>More Actions Menu</a:t>
            </a:r>
          </a:p>
        </p:txBody>
      </p:sp>
      <p:sp>
        <p:nvSpPr>
          <p:cNvPr id="3" name="Slide Number Placeholder 2">
            <a:extLst>
              <a:ext uri="{FF2B5EF4-FFF2-40B4-BE49-F238E27FC236}">
                <a16:creationId xmlns:a16="http://schemas.microsoft.com/office/drawing/2014/main" xmlns="" id="{86AFF6EF-F850-45A3-BC89-1E5EEEE1E562}"/>
              </a:ext>
            </a:extLst>
          </p:cNvPr>
          <p:cNvSpPr>
            <a:spLocks noGrp="1"/>
          </p:cNvSpPr>
          <p:nvPr>
            <p:ph type="sldNum" sz="quarter" idx="12"/>
          </p:nvPr>
        </p:nvSpPr>
        <p:spPr/>
        <p:txBody>
          <a:bodyPr/>
          <a:lstStyle/>
          <a:p>
            <a:fld id="{6F669CBC-9B50-4D77-B834-9E11F644C1C6}" type="slidenum">
              <a:rPr lang="en-US" smtClean="0"/>
              <a:t>20</a:t>
            </a:fld>
            <a:endParaRPr lang="en-US"/>
          </a:p>
        </p:txBody>
      </p:sp>
      <p:pic>
        <p:nvPicPr>
          <p:cNvPr id="4" name="Picture 3" descr="Send to: Clipboard, My Bibliography, Collections, and Citation Manager">
            <a:extLst>
              <a:ext uri="{FF2B5EF4-FFF2-40B4-BE49-F238E27FC236}">
                <a16:creationId xmlns:a16="http://schemas.microsoft.com/office/drawing/2014/main" xmlns="" id="{4CC9095B-5347-4552-8A27-75B998BC9846}"/>
              </a:ext>
            </a:extLst>
          </p:cNvPr>
          <p:cNvPicPr>
            <a:picLocks noChangeAspect="1"/>
          </p:cNvPicPr>
          <p:nvPr/>
        </p:nvPicPr>
        <p:blipFill>
          <a:blip r:embed="rId3"/>
          <a:stretch>
            <a:fillRect/>
          </a:stretch>
        </p:blipFill>
        <p:spPr>
          <a:xfrm>
            <a:off x="4251978" y="1441523"/>
            <a:ext cx="6980525" cy="4160881"/>
          </a:xfrm>
          <a:prstGeom prst="rect">
            <a:avLst/>
          </a:prstGeom>
        </p:spPr>
        <p:style>
          <a:lnRef idx="2">
            <a:schemeClr val="accent5"/>
          </a:lnRef>
          <a:fillRef idx="1">
            <a:schemeClr val="lt1"/>
          </a:fillRef>
          <a:effectRef idx="0">
            <a:schemeClr val="accent5"/>
          </a:effectRef>
          <a:fontRef idx="minor">
            <a:schemeClr val="dk1"/>
          </a:fontRef>
        </p:style>
      </p:pic>
      <p:sp>
        <p:nvSpPr>
          <p:cNvPr id="5" name="Rectangle 4" descr="If you click on the more actions button, you can send the results to a temporary clipboard or to a My NCBI collection">
            <a:extLst>
              <a:ext uri="{FF2B5EF4-FFF2-40B4-BE49-F238E27FC236}">
                <a16:creationId xmlns:a16="http://schemas.microsoft.com/office/drawing/2014/main" xmlns="" id="{96B7737E-71B7-4883-BF55-95D1D4AC1EE8}"/>
              </a:ext>
            </a:extLst>
          </p:cNvPr>
          <p:cNvSpPr/>
          <p:nvPr/>
        </p:nvSpPr>
        <p:spPr>
          <a:xfrm>
            <a:off x="4906576" y="2924792"/>
            <a:ext cx="1635553" cy="1714500"/>
          </a:xfrm>
          <a:prstGeom prst="rect">
            <a:avLst/>
          </a:prstGeom>
          <a:noFill/>
          <a:ln w="50800">
            <a:solidFill>
              <a:schemeClr val="accent4">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9182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dditional filters">
            <a:extLst>
              <a:ext uri="{FF2B5EF4-FFF2-40B4-BE49-F238E27FC236}">
                <a16:creationId xmlns:a16="http://schemas.microsoft.com/office/drawing/2014/main" xmlns="" id="{CD70D5BD-61AA-470C-9383-124905F1AE56}"/>
              </a:ext>
            </a:extLst>
          </p:cNvPr>
          <p:cNvPicPr>
            <a:picLocks noChangeAspect="1"/>
          </p:cNvPicPr>
          <p:nvPr/>
        </p:nvPicPr>
        <p:blipFill>
          <a:blip r:embed="rId3"/>
          <a:stretch>
            <a:fillRect/>
          </a:stretch>
        </p:blipFill>
        <p:spPr>
          <a:xfrm>
            <a:off x="3973816" y="768155"/>
            <a:ext cx="7590476" cy="4771429"/>
          </a:xfrm>
          <a:prstGeom prst="rect">
            <a:avLst/>
          </a:prstGeom>
          <a:ln>
            <a:solidFill>
              <a:schemeClr val="accent1"/>
            </a:solidFill>
          </a:ln>
        </p:spPr>
      </p:pic>
      <p:pic>
        <p:nvPicPr>
          <p:cNvPr id="13" name="Picture 12" descr="Filters menu">
            <a:extLst>
              <a:ext uri="{FF2B5EF4-FFF2-40B4-BE49-F238E27FC236}">
                <a16:creationId xmlns:a16="http://schemas.microsoft.com/office/drawing/2014/main" xmlns="" id="{FFB75293-96B7-461E-9BEA-5166B0623776}"/>
              </a:ext>
            </a:extLst>
          </p:cNvPr>
          <p:cNvPicPr>
            <a:picLocks noChangeAspect="1"/>
          </p:cNvPicPr>
          <p:nvPr/>
        </p:nvPicPr>
        <p:blipFill rotWithShape="1">
          <a:blip r:embed="rId4"/>
          <a:srcRect t="25714" b="1"/>
          <a:stretch/>
        </p:blipFill>
        <p:spPr>
          <a:xfrm>
            <a:off x="3919787" y="440094"/>
            <a:ext cx="7698534" cy="5298931"/>
          </a:xfrm>
          <a:prstGeom prst="rect">
            <a:avLst/>
          </a:prstGeom>
          <a:ln>
            <a:solidFill>
              <a:schemeClr val="accent1"/>
            </a:solidFill>
          </a:ln>
        </p:spPr>
      </p:pic>
      <p:sp>
        <p:nvSpPr>
          <p:cNvPr id="7" name="TextBox 6">
            <a:extLst>
              <a:ext uri="{FF2B5EF4-FFF2-40B4-BE49-F238E27FC236}">
                <a16:creationId xmlns:a16="http://schemas.microsoft.com/office/drawing/2014/main" xmlns="" id="{E8A80E47-4CCB-4AA7-9A2A-65AA9E3DE22B}"/>
              </a:ext>
            </a:extLst>
          </p:cNvPr>
          <p:cNvSpPr txBox="1"/>
          <p:nvPr/>
        </p:nvSpPr>
        <p:spPr>
          <a:xfrm>
            <a:off x="738617" y="1425192"/>
            <a:ext cx="3181170" cy="3457357"/>
          </a:xfrm>
          <a:prstGeom prst="rect">
            <a:avLst/>
          </a:prstGeom>
          <a:noFill/>
        </p:spPr>
        <p:txBody>
          <a:bodyPr wrap="square" rtlCol="0">
            <a:spAutoFit/>
          </a:bodyPr>
          <a:lstStyle/>
          <a:p>
            <a:pPr marL="514350" indent="-514350">
              <a:spcAft>
                <a:spcPts val="800"/>
              </a:spcAft>
              <a:buFont typeface="+mj-lt"/>
              <a:buAutoNum type="arabicPeriod"/>
            </a:pPr>
            <a:r>
              <a:rPr lang="en-US" sz="2800" dirty="0">
                <a:solidFill>
                  <a:srgbClr val="616265"/>
                </a:solidFill>
                <a:latin typeface="+mj-lt"/>
              </a:rPr>
              <a:t>Click on Additional Filters</a:t>
            </a:r>
          </a:p>
          <a:p>
            <a:pPr marL="514350" indent="-514350">
              <a:spcAft>
                <a:spcPts val="800"/>
              </a:spcAft>
              <a:buFont typeface="+mj-lt"/>
              <a:buAutoNum type="arabicPeriod"/>
            </a:pPr>
            <a:r>
              <a:rPr lang="en-US" sz="2800" dirty="0">
                <a:solidFill>
                  <a:srgbClr val="616265"/>
                </a:solidFill>
                <a:latin typeface="+mj-lt"/>
              </a:rPr>
              <a:t>Select a category</a:t>
            </a:r>
          </a:p>
          <a:p>
            <a:pPr marL="514350" indent="-514350">
              <a:spcAft>
                <a:spcPts val="800"/>
              </a:spcAft>
              <a:buFont typeface="+mj-lt"/>
              <a:buAutoNum type="arabicPeriod"/>
            </a:pPr>
            <a:r>
              <a:rPr lang="en-US" sz="2800" dirty="0">
                <a:solidFill>
                  <a:srgbClr val="616265"/>
                </a:solidFill>
                <a:latin typeface="+mj-lt"/>
              </a:rPr>
              <a:t>Check the filters</a:t>
            </a:r>
          </a:p>
          <a:p>
            <a:pPr marL="514350" indent="-514350">
              <a:spcAft>
                <a:spcPts val="800"/>
              </a:spcAft>
              <a:buFont typeface="+mj-lt"/>
              <a:buAutoNum type="arabicPeriod"/>
            </a:pPr>
            <a:r>
              <a:rPr lang="en-US" sz="2800" dirty="0">
                <a:solidFill>
                  <a:srgbClr val="616265"/>
                </a:solidFill>
                <a:latin typeface="+mj-lt"/>
              </a:rPr>
              <a:t>Click “Apply” </a:t>
            </a:r>
            <a:endParaRPr lang="en-US" sz="2400" dirty="0">
              <a:solidFill>
                <a:srgbClr val="616265"/>
              </a:solidFill>
              <a:latin typeface="+mj-lt"/>
            </a:endParaRPr>
          </a:p>
          <a:p>
            <a:pPr marL="457200" indent="-457200">
              <a:buFont typeface="+mj-lt"/>
              <a:buAutoNum type="arabicPeriod"/>
            </a:pPr>
            <a:endParaRPr lang="en-US" sz="2400" dirty="0">
              <a:latin typeface="+mj-lt"/>
            </a:endParaRPr>
          </a:p>
          <a:p>
            <a:pPr marL="285750" indent="-285750">
              <a:buFont typeface="Arial" panose="020B0604020202020204" pitchFamily="34" charset="0"/>
              <a:buChar char="•"/>
            </a:pPr>
            <a:endParaRPr lang="en-US" sz="2800" dirty="0"/>
          </a:p>
        </p:txBody>
      </p:sp>
      <p:sp>
        <p:nvSpPr>
          <p:cNvPr id="2" name="Title 1">
            <a:extLst>
              <a:ext uri="{FF2B5EF4-FFF2-40B4-BE49-F238E27FC236}">
                <a16:creationId xmlns:a16="http://schemas.microsoft.com/office/drawing/2014/main" xmlns="" id="{B44E9771-0AEB-4C48-BDC2-8F50A7C34EAC}"/>
              </a:ext>
            </a:extLst>
          </p:cNvPr>
          <p:cNvSpPr>
            <a:spLocks noGrp="1"/>
          </p:cNvSpPr>
          <p:nvPr>
            <p:ph type="title"/>
          </p:nvPr>
        </p:nvSpPr>
        <p:spPr>
          <a:xfrm>
            <a:off x="716903" y="440094"/>
            <a:ext cx="10515600" cy="711321"/>
          </a:xfrm>
        </p:spPr>
        <p:txBody>
          <a:bodyPr/>
          <a:lstStyle/>
          <a:p>
            <a:r>
              <a:rPr lang="en-US" dirty="0"/>
              <a:t>Filters</a:t>
            </a:r>
          </a:p>
        </p:txBody>
      </p:sp>
      <p:sp>
        <p:nvSpPr>
          <p:cNvPr id="3" name="Slide Number Placeholder 2">
            <a:extLst>
              <a:ext uri="{FF2B5EF4-FFF2-40B4-BE49-F238E27FC236}">
                <a16:creationId xmlns:a16="http://schemas.microsoft.com/office/drawing/2014/main" xmlns="" id="{713E6260-7B92-40DC-B2E1-EFA514C26FF2}"/>
              </a:ext>
            </a:extLst>
          </p:cNvPr>
          <p:cNvSpPr>
            <a:spLocks noGrp="1"/>
          </p:cNvSpPr>
          <p:nvPr>
            <p:ph type="sldNum" sz="quarter" idx="12"/>
          </p:nvPr>
        </p:nvSpPr>
        <p:spPr/>
        <p:txBody>
          <a:bodyPr/>
          <a:lstStyle/>
          <a:p>
            <a:fld id="{6F669CBC-9B50-4D77-B834-9E11F644C1C6}" type="slidenum">
              <a:rPr lang="en-US" smtClean="0"/>
              <a:t>21</a:t>
            </a:fld>
            <a:endParaRPr lang="en-US"/>
          </a:p>
        </p:txBody>
      </p:sp>
    </p:spTree>
    <p:extLst>
      <p:ext uri="{BB962C8B-B14F-4D97-AF65-F5344CB8AC3E}">
        <p14:creationId xmlns:p14="http://schemas.microsoft.com/office/powerpoint/2010/main" val="69228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ubMed results screen showing My NCBI filters in the left column">
            <a:extLst>
              <a:ext uri="{FF2B5EF4-FFF2-40B4-BE49-F238E27FC236}">
                <a16:creationId xmlns:a16="http://schemas.microsoft.com/office/drawing/2014/main" xmlns="" id="{F8B596A6-4B6E-4003-AF0B-EF375DBE3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944" y="1339278"/>
            <a:ext cx="7836112" cy="4329499"/>
          </a:xfrm>
          <a:prstGeom prst="rect">
            <a:avLst/>
          </a:prstGeom>
          <a:ln>
            <a:solidFill>
              <a:schemeClr val="accent1"/>
            </a:solidFill>
          </a:ln>
        </p:spPr>
      </p:pic>
      <p:sp>
        <p:nvSpPr>
          <p:cNvPr id="8" name="Rectangle 7" descr="If you click on the more actions button, you can send the results to a temporary clipboard or to a My NCBI collection">
            <a:extLst>
              <a:ext uri="{FF2B5EF4-FFF2-40B4-BE49-F238E27FC236}">
                <a16:creationId xmlns:a16="http://schemas.microsoft.com/office/drawing/2014/main" xmlns="" id="{8E668ECF-77BC-46BA-BC1E-1BE1E042D022}"/>
              </a:ext>
            </a:extLst>
          </p:cNvPr>
          <p:cNvSpPr/>
          <p:nvPr/>
        </p:nvSpPr>
        <p:spPr>
          <a:xfrm>
            <a:off x="2274277" y="2965938"/>
            <a:ext cx="2364958" cy="1848109"/>
          </a:xfrm>
          <a:prstGeom prst="rect">
            <a:avLst/>
          </a:prstGeom>
          <a:noFill/>
          <a:ln w="50800">
            <a:solidFill>
              <a:schemeClr val="accent4">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44E9771-0AEB-4C48-BDC2-8F50A7C34EAC}"/>
              </a:ext>
            </a:extLst>
          </p:cNvPr>
          <p:cNvSpPr>
            <a:spLocks noGrp="1"/>
          </p:cNvSpPr>
          <p:nvPr>
            <p:ph type="title"/>
          </p:nvPr>
        </p:nvSpPr>
        <p:spPr>
          <a:xfrm>
            <a:off x="716903" y="369400"/>
            <a:ext cx="10515600" cy="711321"/>
          </a:xfrm>
        </p:spPr>
        <p:txBody>
          <a:bodyPr/>
          <a:lstStyle/>
          <a:p>
            <a:r>
              <a:rPr lang="en-US" dirty="0"/>
              <a:t>My NCBI Custom Filters</a:t>
            </a:r>
          </a:p>
        </p:txBody>
      </p:sp>
      <p:sp>
        <p:nvSpPr>
          <p:cNvPr id="4" name="Slide Number Placeholder 3">
            <a:extLst>
              <a:ext uri="{FF2B5EF4-FFF2-40B4-BE49-F238E27FC236}">
                <a16:creationId xmlns:a16="http://schemas.microsoft.com/office/drawing/2014/main" xmlns="" id="{378C971A-032D-4A3F-AF04-9AA2E9CD4889}"/>
              </a:ext>
            </a:extLst>
          </p:cNvPr>
          <p:cNvSpPr>
            <a:spLocks noGrp="1"/>
          </p:cNvSpPr>
          <p:nvPr>
            <p:ph type="sldNum" sz="quarter" idx="12"/>
          </p:nvPr>
        </p:nvSpPr>
        <p:spPr/>
        <p:txBody>
          <a:bodyPr/>
          <a:lstStyle/>
          <a:p>
            <a:fld id="{6F669CBC-9B50-4D77-B834-9E11F644C1C6}" type="slidenum">
              <a:rPr lang="en-US" smtClean="0"/>
              <a:t>22</a:t>
            </a:fld>
            <a:endParaRPr lang="en-US"/>
          </a:p>
        </p:txBody>
      </p:sp>
    </p:spTree>
    <p:extLst>
      <p:ext uri="{BB962C8B-B14F-4D97-AF65-F5344CB8AC3E}">
        <p14:creationId xmlns:p14="http://schemas.microsoft.com/office/powerpoint/2010/main" val="1538620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314BD78-EDF4-4129-A6DB-BA3E61965B5E}"/>
              </a:ext>
            </a:extLst>
          </p:cNvPr>
          <p:cNvSpPr/>
          <p:nvPr/>
        </p:nvSpPr>
        <p:spPr>
          <a:xfrm>
            <a:off x="780684" y="1551563"/>
            <a:ext cx="2785026" cy="1877437"/>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616265"/>
                </a:solidFill>
                <a:latin typeface="+mj-lt"/>
              </a:rPr>
              <a:t>Save search</a:t>
            </a:r>
          </a:p>
          <a:p>
            <a:pPr marL="342900" indent="-342900">
              <a:buFont typeface="Arial" panose="020B0604020202020204" pitchFamily="34" charset="0"/>
              <a:buChar char="•"/>
            </a:pPr>
            <a:r>
              <a:rPr lang="en-US" sz="2400" dirty="0">
                <a:solidFill>
                  <a:srgbClr val="616265"/>
                </a:solidFill>
                <a:latin typeface="+mj-lt"/>
              </a:rPr>
              <a:t>Create alert</a:t>
            </a:r>
          </a:p>
          <a:p>
            <a:pPr marL="342900" indent="-342900">
              <a:buFont typeface="Arial" panose="020B0604020202020204" pitchFamily="34" charset="0"/>
              <a:buChar char="•"/>
            </a:pPr>
            <a:r>
              <a:rPr lang="en-US" sz="2400" dirty="0">
                <a:solidFill>
                  <a:srgbClr val="616265"/>
                </a:solidFill>
                <a:latin typeface="+mj-lt"/>
              </a:rPr>
              <a:t>Specify frequency</a:t>
            </a:r>
          </a:p>
          <a:p>
            <a:pPr marL="342900" indent="-342900">
              <a:buFont typeface="Arial" panose="020B0604020202020204" pitchFamily="34" charset="0"/>
              <a:buChar char="•"/>
            </a:pPr>
            <a:r>
              <a:rPr lang="en-US" sz="2400" dirty="0">
                <a:solidFill>
                  <a:srgbClr val="616265"/>
                </a:solidFill>
                <a:latin typeface="+mj-lt"/>
              </a:rPr>
              <a:t>Specify format</a:t>
            </a:r>
          </a:p>
          <a:p>
            <a:pPr marL="342900" indent="-342900">
              <a:buFont typeface="Arial" panose="020B0604020202020204" pitchFamily="34" charset="0"/>
              <a:buChar char="•"/>
            </a:pPr>
            <a:endParaRPr lang="en-US" sz="2000" dirty="0"/>
          </a:p>
        </p:txBody>
      </p:sp>
      <p:pic>
        <p:nvPicPr>
          <p:cNvPr id="3" name="Picture 2" descr="PubMed results page with Create Alert highlighted">
            <a:extLst>
              <a:ext uri="{FF2B5EF4-FFF2-40B4-BE49-F238E27FC236}">
                <a16:creationId xmlns:a16="http://schemas.microsoft.com/office/drawing/2014/main" xmlns="" id="{E00ABE00-4379-4F4E-BBD1-483835261C5E}"/>
              </a:ext>
            </a:extLst>
          </p:cNvPr>
          <p:cNvPicPr>
            <a:picLocks noChangeAspect="1"/>
          </p:cNvPicPr>
          <p:nvPr/>
        </p:nvPicPr>
        <p:blipFill>
          <a:blip r:embed="rId3"/>
          <a:stretch>
            <a:fillRect/>
          </a:stretch>
        </p:blipFill>
        <p:spPr>
          <a:xfrm>
            <a:off x="3637857" y="1121919"/>
            <a:ext cx="7701313" cy="4457572"/>
          </a:xfrm>
          <a:prstGeom prst="rect">
            <a:avLst/>
          </a:prstGeom>
          <a:ln>
            <a:solidFill>
              <a:schemeClr val="accent1"/>
            </a:solidFill>
          </a:ln>
        </p:spPr>
      </p:pic>
      <p:pic>
        <p:nvPicPr>
          <p:cNvPr id="4" name="Picture 3" descr="The settings menu in creating a new alert">
            <a:extLst>
              <a:ext uri="{FF2B5EF4-FFF2-40B4-BE49-F238E27FC236}">
                <a16:creationId xmlns:a16="http://schemas.microsoft.com/office/drawing/2014/main" xmlns="" id="{ECC6E699-8281-4647-A0DB-C4157FD64883}"/>
              </a:ext>
            </a:extLst>
          </p:cNvPr>
          <p:cNvPicPr>
            <a:picLocks noChangeAspect="1"/>
          </p:cNvPicPr>
          <p:nvPr/>
        </p:nvPicPr>
        <p:blipFill>
          <a:blip r:embed="rId4"/>
          <a:stretch>
            <a:fillRect/>
          </a:stretch>
        </p:blipFill>
        <p:spPr>
          <a:xfrm>
            <a:off x="4306756" y="1121919"/>
            <a:ext cx="6363514" cy="4457572"/>
          </a:xfrm>
          <a:prstGeom prst="rect">
            <a:avLst/>
          </a:prstGeom>
          <a:ln>
            <a:solidFill>
              <a:schemeClr val="accent1"/>
            </a:solidFill>
          </a:ln>
        </p:spPr>
      </p:pic>
      <p:sp>
        <p:nvSpPr>
          <p:cNvPr id="2" name="Title 1">
            <a:extLst>
              <a:ext uri="{FF2B5EF4-FFF2-40B4-BE49-F238E27FC236}">
                <a16:creationId xmlns:a16="http://schemas.microsoft.com/office/drawing/2014/main" xmlns="" id="{B44E9771-0AEB-4C48-BDC2-8F50A7C34EAC}"/>
              </a:ext>
            </a:extLst>
          </p:cNvPr>
          <p:cNvSpPr>
            <a:spLocks noGrp="1"/>
          </p:cNvSpPr>
          <p:nvPr>
            <p:ph type="title"/>
          </p:nvPr>
        </p:nvSpPr>
        <p:spPr>
          <a:xfrm>
            <a:off x="753974" y="410598"/>
            <a:ext cx="10515600" cy="711321"/>
          </a:xfrm>
        </p:spPr>
        <p:txBody>
          <a:bodyPr/>
          <a:lstStyle/>
          <a:p>
            <a:r>
              <a:rPr lang="en-US" dirty="0"/>
              <a:t>Create Alert</a:t>
            </a:r>
          </a:p>
        </p:txBody>
      </p:sp>
      <p:sp>
        <p:nvSpPr>
          <p:cNvPr id="5" name="Slide Number Placeholder 4">
            <a:extLst>
              <a:ext uri="{FF2B5EF4-FFF2-40B4-BE49-F238E27FC236}">
                <a16:creationId xmlns:a16="http://schemas.microsoft.com/office/drawing/2014/main" xmlns="" id="{EBD10BF9-AE99-4845-8E6B-E521D7F98B81}"/>
              </a:ext>
            </a:extLst>
          </p:cNvPr>
          <p:cNvSpPr>
            <a:spLocks noGrp="1"/>
          </p:cNvSpPr>
          <p:nvPr>
            <p:ph type="sldNum" sz="quarter" idx="12"/>
          </p:nvPr>
        </p:nvSpPr>
        <p:spPr/>
        <p:txBody>
          <a:bodyPr/>
          <a:lstStyle/>
          <a:p>
            <a:fld id="{6F669CBC-9B50-4D77-B834-9E11F644C1C6}" type="slidenum">
              <a:rPr lang="en-US" smtClean="0"/>
              <a:t>23</a:t>
            </a:fld>
            <a:endParaRPr lang="en-US"/>
          </a:p>
        </p:txBody>
      </p:sp>
    </p:spTree>
    <p:extLst>
      <p:ext uri="{BB962C8B-B14F-4D97-AF65-F5344CB8AC3E}">
        <p14:creationId xmlns:p14="http://schemas.microsoft.com/office/powerpoint/2010/main" val="44467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advanced search page has a search box, and a larger query box for creating more complex searches or combining previous searches.">
            <a:extLst>
              <a:ext uri="{FF2B5EF4-FFF2-40B4-BE49-F238E27FC236}">
                <a16:creationId xmlns:a16="http://schemas.microsoft.com/office/drawing/2014/main" xmlns="" id="{CC3AC8AE-69B3-46DB-A301-89B2E7FEC72C}"/>
              </a:ext>
            </a:extLst>
          </p:cNvPr>
          <p:cNvPicPr>
            <a:picLocks noChangeAspect="1"/>
          </p:cNvPicPr>
          <p:nvPr/>
        </p:nvPicPr>
        <p:blipFill>
          <a:blip r:embed="rId3"/>
          <a:stretch>
            <a:fillRect/>
          </a:stretch>
        </p:blipFill>
        <p:spPr>
          <a:xfrm>
            <a:off x="3913808" y="1334529"/>
            <a:ext cx="7454409" cy="3883565"/>
          </a:xfrm>
          <a:prstGeom prst="rect">
            <a:avLst/>
          </a:prstGeom>
          <a:ln>
            <a:solidFill>
              <a:schemeClr val="accent1"/>
            </a:solidFill>
          </a:ln>
        </p:spPr>
      </p:pic>
      <p:pic>
        <p:nvPicPr>
          <p:cNvPr id="6" name="Picture 5" descr="If you click on the All Fields button, this is a pulldown menu for choosing a specific field to search.">
            <a:extLst>
              <a:ext uri="{FF2B5EF4-FFF2-40B4-BE49-F238E27FC236}">
                <a16:creationId xmlns:a16="http://schemas.microsoft.com/office/drawing/2014/main" xmlns="" id="{2882FFAA-C396-458B-B280-B2BA3AD0A90B}"/>
              </a:ext>
            </a:extLst>
          </p:cNvPr>
          <p:cNvPicPr>
            <a:picLocks noChangeAspect="1"/>
          </p:cNvPicPr>
          <p:nvPr/>
        </p:nvPicPr>
        <p:blipFill>
          <a:blip r:embed="rId4"/>
          <a:stretch>
            <a:fillRect/>
          </a:stretch>
        </p:blipFill>
        <p:spPr>
          <a:xfrm>
            <a:off x="4104263" y="3076832"/>
            <a:ext cx="1888763" cy="3395184"/>
          </a:xfrm>
          <a:prstGeom prst="rect">
            <a:avLst/>
          </a:prstGeom>
        </p:spPr>
      </p:pic>
      <p:sp>
        <p:nvSpPr>
          <p:cNvPr id="8" name="TextBox 7" descr="The advanced search page has a search box, and also a larger ">
            <a:extLst>
              <a:ext uri="{FF2B5EF4-FFF2-40B4-BE49-F238E27FC236}">
                <a16:creationId xmlns:a16="http://schemas.microsoft.com/office/drawing/2014/main" xmlns="" id="{82CCC585-91C1-4A25-A780-AEDB8B71CA2E}"/>
              </a:ext>
            </a:extLst>
          </p:cNvPr>
          <p:cNvSpPr txBox="1"/>
          <p:nvPr/>
        </p:nvSpPr>
        <p:spPr>
          <a:xfrm>
            <a:off x="776234" y="1328556"/>
            <a:ext cx="2967864" cy="347787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616265"/>
                </a:solidFill>
                <a:latin typeface="+mj-lt"/>
              </a:rPr>
              <a:t>Search specific fields</a:t>
            </a:r>
          </a:p>
          <a:p>
            <a:pPr marL="342900" indent="-342900">
              <a:buFont typeface="Arial" panose="020B0604020202020204" pitchFamily="34" charset="0"/>
              <a:buChar char="•"/>
            </a:pPr>
            <a:r>
              <a:rPr lang="en-US" sz="2400" dirty="0">
                <a:solidFill>
                  <a:srgbClr val="616265"/>
                </a:solidFill>
                <a:latin typeface="+mj-lt"/>
              </a:rPr>
              <a:t>Show index</a:t>
            </a:r>
          </a:p>
          <a:p>
            <a:pPr marL="342900" indent="-342900">
              <a:buFont typeface="Arial" panose="020B0604020202020204" pitchFamily="34" charset="0"/>
              <a:buChar char="•"/>
            </a:pPr>
            <a:r>
              <a:rPr lang="en-US" sz="2400" dirty="0">
                <a:solidFill>
                  <a:srgbClr val="616265"/>
                </a:solidFill>
                <a:latin typeface="+mj-lt"/>
              </a:rPr>
              <a:t>Build complex searches</a:t>
            </a:r>
          </a:p>
          <a:p>
            <a:pPr marL="342900" indent="-342900">
              <a:buFont typeface="Arial" panose="020B0604020202020204" pitchFamily="34" charset="0"/>
              <a:buChar char="•"/>
            </a:pPr>
            <a:r>
              <a:rPr lang="en-US" sz="2400" dirty="0">
                <a:solidFill>
                  <a:srgbClr val="616265"/>
                </a:solidFill>
                <a:latin typeface="+mj-lt"/>
              </a:rPr>
              <a:t>Powerful tool for advanced users </a:t>
            </a:r>
          </a:p>
          <a:p>
            <a:endParaRPr lang="en-US" sz="2400" dirty="0">
              <a:latin typeface="+mj-lt"/>
            </a:endParaRPr>
          </a:p>
          <a:p>
            <a:pPr marL="285750" indent="-285750">
              <a:buFont typeface="Arial" panose="020B0604020202020204" pitchFamily="34" charset="0"/>
              <a:buChar char="•"/>
            </a:pPr>
            <a:endParaRPr lang="en-US" sz="2800" dirty="0"/>
          </a:p>
        </p:txBody>
      </p:sp>
      <p:sp>
        <p:nvSpPr>
          <p:cNvPr id="2" name="Title 1">
            <a:extLst>
              <a:ext uri="{FF2B5EF4-FFF2-40B4-BE49-F238E27FC236}">
                <a16:creationId xmlns:a16="http://schemas.microsoft.com/office/drawing/2014/main" xmlns="" id="{B44E9771-0AEB-4C48-BDC2-8F50A7C34EAC}"/>
              </a:ext>
            </a:extLst>
          </p:cNvPr>
          <p:cNvSpPr>
            <a:spLocks noGrp="1"/>
          </p:cNvSpPr>
          <p:nvPr>
            <p:ph type="title"/>
          </p:nvPr>
        </p:nvSpPr>
        <p:spPr>
          <a:xfrm>
            <a:off x="753974" y="440094"/>
            <a:ext cx="10515600" cy="711321"/>
          </a:xfrm>
        </p:spPr>
        <p:txBody>
          <a:bodyPr/>
          <a:lstStyle/>
          <a:p>
            <a:r>
              <a:rPr lang="en-US" dirty="0"/>
              <a:t>Advanced Search and History</a:t>
            </a:r>
          </a:p>
        </p:txBody>
      </p:sp>
      <p:sp>
        <p:nvSpPr>
          <p:cNvPr id="4" name="Slide Number Placeholder 3">
            <a:extLst>
              <a:ext uri="{FF2B5EF4-FFF2-40B4-BE49-F238E27FC236}">
                <a16:creationId xmlns:a16="http://schemas.microsoft.com/office/drawing/2014/main" xmlns="" id="{9DCEA969-D4A5-4982-B123-01A5046FEE8D}"/>
              </a:ext>
            </a:extLst>
          </p:cNvPr>
          <p:cNvSpPr>
            <a:spLocks noGrp="1"/>
          </p:cNvSpPr>
          <p:nvPr>
            <p:ph type="sldNum" sz="quarter" idx="12"/>
          </p:nvPr>
        </p:nvSpPr>
        <p:spPr/>
        <p:txBody>
          <a:bodyPr/>
          <a:lstStyle/>
          <a:p>
            <a:fld id="{6F669CBC-9B50-4D77-B834-9E11F644C1C6}" type="slidenum">
              <a:rPr lang="en-US" smtClean="0"/>
              <a:t>24</a:t>
            </a:fld>
            <a:endParaRPr lang="en-US"/>
          </a:p>
        </p:txBody>
      </p:sp>
    </p:spTree>
    <p:extLst>
      <p:ext uri="{BB962C8B-B14F-4D97-AF65-F5344CB8AC3E}">
        <p14:creationId xmlns:p14="http://schemas.microsoft.com/office/powerpoint/2010/main" val="1868996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descr="The advanced search page has a search box, and also a larger ">
            <a:extLst>
              <a:ext uri="{FF2B5EF4-FFF2-40B4-BE49-F238E27FC236}">
                <a16:creationId xmlns:a16="http://schemas.microsoft.com/office/drawing/2014/main" xmlns="" id="{82CCC585-91C1-4A25-A780-AEDB8B71CA2E}"/>
              </a:ext>
            </a:extLst>
          </p:cNvPr>
          <p:cNvSpPr txBox="1"/>
          <p:nvPr/>
        </p:nvSpPr>
        <p:spPr>
          <a:xfrm>
            <a:off x="441960" y="1328556"/>
            <a:ext cx="2753276" cy="236988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616265"/>
                </a:solidFill>
                <a:latin typeface="+mj-lt"/>
              </a:rPr>
              <a:t>Includes author and journal index autocomplete features</a:t>
            </a:r>
          </a:p>
          <a:p>
            <a:endParaRPr lang="en-US" sz="2400" dirty="0">
              <a:latin typeface="+mj-lt"/>
            </a:endParaRPr>
          </a:p>
          <a:p>
            <a:pPr marL="285750" indent="-285750">
              <a:buFont typeface="Arial" panose="020B0604020202020204" pitchFamily="34" charset="0"/>
              <a:buChar char="•"/>
            </a:pPr>
            <a:endParaRPr lang="en-US" sz="2800" dirty="0"/>
          </a:p>
        </p:txBody>
      </p:sp>
      <p:pic>
        <p:nvPicPr>
          <p:cNvPr id="4" name="Picture 3" descr="Author index autocomplete on PubMed's Advanced Search Builder, showing Collins F">
            <a:extLst>
              <a:ext uri="{FF2B5EF4-FFF2-40B4-BE49-F238E27FC236}">
                <a16:creationId xmlns:a16="http://schemas.microsoft.com/office/drawing/2014/main" xmlns="" id="{5B7FFC0E-2377-4CCB-BD88-8AB35DEE6710}"/>
              </a:ext>
            </a:extLst>
          </p:cNvPr>
          <p:cNvPicPr>
            <a:picLocks noChangeAspect="1"/>
          </p:cNvPicPr>
          <p:nvPr/>
        </p:nvPicPr>
        <p:blipFill>
          <a:blip r:embed="rId3"/>
          <a:stretch>
            <a:fillRect/>
          </a:stretch>
        </p:blipFill>
        <p:spPr>
          <a:xfrm>
            <a:off x="3195236" y="1155668"/>
            <a:ext cx="8819048" cy="4885714"/>
          </a:xfrm>
          <a:prstGeom prst="rect">
            <a:avLst/>
          </a:prstGeom>
          <a:ln>
            <a:solidFill>
              <a:schemeClr val="accent1"/>
            </a:solidFill>
          </a:ln>
        </p:spPr>
      </p:pic>
      <p:sp>
        <p:nvSpPr>
          <p:cNvPr id="2" name="Title 1">
            <a:extLst>
              <a:ext uri="{FF2B5EF4-FFF2-40B4-BE49-F238E27FC236}">
                <a16:creationId xmlns:a16="http://schemas.microsoft.com/office/drawing/2014/main" xmlns="" id="{B44E9771-0AEB-4C48-BDC2-8F50A7C34EAC}"/>
              </a:ext>
            </a:extLst>
          </p:cNvPr>
          <p:cNvSpPr>
            <a:spLocks noGrp="1"/>
          </p:cNvSpPr>
          <p:nvPr>
            <p:ph type="title"/>
          </p:nvPr>
        </p:nvSpPr>
        <p:spPr>
          <a:xfrm>
            <a:off x="753974" y="440094"/>
            <a:ext cx="10515600" cy="711321"/>
          </a:xfrm>
        </p:spPr>
        <p:txBody>
          <a:bodyPr/>
          <a:lstStyle/>
          <a:p>
            <a:r>
              <a:rPr lang="en-US" dirty="0"/>
              <a:t>Advanced Search and History</a:t>
            </a:r>
          </a:p>
        </p:txBody>
      </p:sp>
      <p:sp>
        <p:nvSpPr>
          <p:cNvPr id="3" name="Slide Number Placeholder 2">
            <a:extLst>
              <a:ext uri="{FF2B5EF4-FFF2-40B4-BE49-F238E27FC236}">
                <a16:creationId xmlns:a16="http://schemas.microsoft.com/office/drawing/2014/main" xmlns="" id="{BD1EC10D-AFED-429E-82C2-694712240178}"/>
              </a:ext>
            </a:extLst>
          </p:cNvPr>
          <p:cNvSpPr>
            <a:spLocks noGrp="1"/>
          </p:cNvSpPr>
          <p:nvPr>
            <p:ph type="sldNum" sz="quarter" idx="12"/>
          </p:nvPr>
        </p:nvSpPr>
        <p:spPr/>
        <p:txBody>
          <a:bodyPr/>
          <a:lstStyle/>
          <a:p>
            <a:fld id="{6F669CBC-9B50-4D77-B834-9E11F644C1C6}" type="slidenum">
              <a:rPr lang="en-US" smtClean="0"/>
              <a:t>25</a:t>
            </a:fld>
            <a:endParaRPr lang="en-US"/>
          </a:p>
        </p:txBody>
      </p:sp>
    </p:spTree>
    <p:extLst>
      <p:ext uri="{BB962C8B-B14F-4D97-AF65-F5344CB8AC3E}">
        <p14:creationId xmlns:p14="http://schemas.microsoft.com/office/powerpoint/2010/main" val="570095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istory and Search details">
            <a:extLst>
              <a:ext uri="{FF2B5EF4-FFF2-40B4-BE49-F238E27FC236}">
                <a16:creationId xmlns:a16="http://schemas.microsoft.com/office/drawing/2014/main" xmlns="" id="{5986499E-860F-4737-8B27-390633478792}"/>
              </a:ext>
            </a:extLst>
          </p:cNvPr>
          <p:cNvPicPr>
            <a:picLocks noChangeAspect="1"/>
          </p:cNvPicPr>
          <p:nvPr/>
        </p:nvPicPr>
        <p:blipFill>
          <a:blip r:embed="rId3"/>
          <a:stretch>
            <a:fillRect/>
          </a:stretch>
        </p:blipFill>
        <p:spPr>
          <a:xfrm>
            <a:off x="1502980" y="2819884"/>
            <a:ext cx="9514286" cy="3057143"/>
          </a:xfrm>
          <a:prstGeom prst="rect">
            <a:avLst/>
          </a:prstGeom>
          <a:ln>
            <a:solidFill>
              <a:schemeClr val="accent1"/>
            </a:solidFill>
          </a:ln>
        </p:spPr>
      </p:pic>
      <p:cxnSp>
        <p:nvCxnSpPr>
          <p:cNvPr id="9" name="Straight Arrow Connector 8" descr="Click on the gear symbol to change the display from summary to abstract.">
            <a:extLst>
              <a:ext uri="{FF2B5EF4-FFF2-40B4-BE49-F238E27FC236}">
                <a16:creationId xmlns:a16="http://schemas.microsoft.com/office/drawing/2014/main" xmlns="" id="{6840AD82-F4A1-4704-AB54-B26605424695}"/>
              </a:ext>
            </a:extLst>
          </p:cNvPr>
          <p:cNvCxnSpPr>
            <a:cxnSpLocks/>
          </p:cNvCxnSpPr>
          <p:nvPr/>
        </p:nvCxnSpPr>
        <p:spPr>
          <a:xfrm>
            <a:off x="3278777" y="2507201"/>
            <a:ext cx="0" cy="815704"/>
          </a:xfrm>
          <a:prstGeom prst="straightConnector1">
            <a:avLst/>
          </a:prstGeom>
          <a:ln w="47625">
            <a:solidFill>
              <a:schemeClr val="accent4">
                <a:lumMod val="40000"/>
                <a:lumOff val="6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F770D7-49DD-4212-9F80-9BF62C5B5B0F}"/>
              </a:ext>
            </a:extLst>
          </p:cNvPr>
          <p:cNvSpPr/>
          <p:nvPr/>
        </p:nvSpPr>
        <p:spPr>
          <a:xfrm>
            <a:off x="5935048" y="1121919"/>
            <a:ext cx="6096000" cy="1138773"/>
          </a:xfrm>
          <a:prstGeom prst="rect">
            <a:avLst/>
          </a:prstGeom>
        </p:spPr>
        <p:txBody>
          <a:bodyPr>
            <a:spAutoFit/>
          </a:bodyPr>
          <a:lstStyle/>
          <a:p>
            <a:pPr marL="342900" indent="-342900">
              <a:buFont typeface="Arial" panose="020B0604020202020204" pitchFamily="34" charset="0"/>
              <a:buChar char="•"/>
            </a:pPr>
            <a:r>
              <a:rPr lang="en-US" sz="2400" dirty="0">
                <a:solidFill>
                  <a:srgbClr val="616265"/>
                </a:solidFill>
                <a:latin typeface="+mj-lt"/>
              </a:rPr>
              <a:t>View search details</a:t>
            </a:r>
          </a:p>
          <a:p>
            <a:pPr marL="342900" indent="-342900">
              <a:buFont typeface="Arial" panose="020B0604020202020204" pitchFamily="34" charset="0"/>
              <a:buChar char="•"/>
            </a:pPr>
            <a:r>
              <a:rPr lang="en-US" sz="2400" dirty="0">
                <a:solidFill>
                  <a:srgbClr val="616265"/>
                </a:solidFill>
                <a:latin typeface="+mj-lt"/>
              </a:rPr>
              <a:t>Download Search History </a:t>
            </a:r>
          </a:p>
          <a:p>
            <a:pPr marL="342900" indent="-342900">
              <a:buFont typeface="Arial" panose="020B0604020202020204" pitchFamily="34" charset="0"/>
              <a:buChar char="•"/>
            </a:pPr>
            <a:endParaRPr lang="en-US" sz="2000" dirty="0">
              <a:solidFill>
                <a:srgbClr val="616265"/>
              </a:solidFill>
            </a:endParaRPr>
          </a:p>
        </p:txBody>
      </p:sp>
      <p:sp>
        <p:nvSpPr>
          <p:cNvPr id="7" name="Rectangle 6">
            <a:extLst>
              <a:ext uri="{FF2B5EF4-FFF2-40B4-BE49-F238E27FC236}">
                <a16:creationId xmlns:a16="http://schemas.microsoft.com/office/drawing/2014/main" xmlns="" id="{2314BD78-EDF4-4129-A6DB-BA3E61965B5E}"/>
              </a:ext>
            </a:extLst>
          </p:cNvPr>
          <p:cNvSpPr/>
          <p:nvPr/>
        </p:nvSpPr>
        <p:spPr>
          <a:xfrm>
            <a:off x="852830" y="1104065"/>
            <a:ext cx="5082218" cy="1508105"/>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616265"/>
                </a:solidFill>
                <a:latin typeface="+mj-lt"/>
              </a:rPr>
              <a:t>View and Download search history</a:t>
            </a:r>
          </a:p>
          <a:p>
            <a:pPr marL="342900" indent="-342900">
              <a:buFont typeface="Arial" panose="020B0604020202020204" pitchFamily="34" charset="0"/>
              <a:buChar char="•"/>
            </a:pPr>
            <a:r>
              <a:rPr lang="en-US" sz="2400" dirty="0">
                <a:solidFill>
                  <a:srgbClr val="616265"/>
                </a:solidFill>
                <a:latin typeface="+mj-lt"/>
              </a:rPr>
              <a:t>Compare results of various searches</a:t>
            </a:r>
          </a:p>
          <a:p>
            <a:pPr marL="342900" indent="-342900">
              <a:buFont typeface="Arial" panose="020B0604020202020204" pitchFamily="34" charset="0"/>
              <a:buChar char="•"/>
            </a:pPr>
            <a:r>
              <a:rPr lang="en-US" sz="2400" dirty="0">
                <a:solidFill>
                  <a:srgbClr val="616265"/>
                </a:solidFill>
                <a:latin typeface="+mj-lt"/>
              </a:rPr>
              <a:t>Combine previous searches</a:t>
            </a:r>
          </a:p>
          <a:p>
            <a:pPr marL="342900" indent="-342900">
              <a:buFont typeface="Arial" panose="020B0604020202020204" pitchFamily="34" charset="0"/>
              <a:buChar char="•"/>
            </a:pPr>
            <a:endParaRPr lang="en-US" sz="2000" dirty="0"/>
          </a:p>
        </p:txBody>
      </p:sp>
      <p:sp>
        <p:nvSpPr>
          <p:cNvPr id="2" name="Title 1">
            <a:extLst>
              <a:ext uri="{FF2B5EF4-FFF2-40B4-BE49-F238E27FC236}">
                <a16:creationId xmlns:a16="http://schemas.microsoft.com/office/drawing/2014/main" xmlns="" id="{B44E9771-0AEB-4C48-BDC2-8F50A7C34EAC}"/>
              </a:ext>
            </a:extLst>
          </p:cNvPr>
          <p:cNvSpPr>
            <a:spLocks noGrp="1"/>
          </p:cNvSpPr>
          <p:nvPr>
            <p:ph type="title"/>
          </p:nvPr>
        </p:nvSpPr>
        <p:spPr>
          <a:xfrm>
            <a:off x="753974" y="410598"/>
            <a:ext cx="10515600" cy="711321"/>
          </a:xfrm>
        </p:spPr>
        <p:txBody>
          <a:bodyPr/>
          <a:lstStyle/>
          <a:p>
            <a:r>
              <a:rPr lang="en-US" dirty="0"/>
              <a:t>Search History</a:t>
            </a:r>
          </a:p>
        </p:txBody>
      </p:sp>
      <p:sp>
        <p:nvSpPr>
          <p:cNvPr id="3" name="Slide Number Placeholder 2">
            <a:extLst>
              <a:ext uri="{FF2B5EF4-FFF2-40B4-BE49-F238E27FC236}">
                <a16:creationId xmlns:a16="http://schemas.microsoft.com/office/drawing/2014/main" xmlns="" id="{0017517A-7D71-41AD-A2F8-0315841C7D17}"/>
              </a:ext>
            </a:extLst>
          </p:cNvPr>
          <p:cNvSpPr>
            <a:spLocks noGrp="1"/>
          </p:cNvSpPr>
          <p:nvPr>
            <p:ph type="sldNum" sz="quarter" idx="12"/>
          </p:nvPr>
        </p:nvSpPr>
        <p:spPr/>
        <p:txBody>
          <a:bodyPr/>
          <a:lstStyle/>
          <a:p>
            <a:fld id="{6F669CBC-9B50-4D77-B834-9E11F644C1C6}" type="slidenum">
              <a:rPr lang="en-US" smtClean="0"/>
              <a:t>26</a:t>
            </a:fld>
            <a:endParaRPr lang="en-US"/>
          </a:p>
        </p:txBody>
      </p:sp>
    </p:spTree>
    <p:extLst>
      <p:ext uri="{BB962C8B-B14F-4D97-AF65-F5344CB8AC3E}">
        <p14:creationId xmlns:p14="http://schemas.microsoft.com/office/powerpoint/2010/main" val="21404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314BD78-EDF4-4129-A6DB-BA3E61965B5E}"/>
              </a:ext>
            </a:extLst>
          </p:cNvPr>
          <p:cNvSpPr/>
          <p:nvPr/>
        </p:nvSpPr>
        <p:spPr>
          <a:xfrm>
            <a:off x="852830" y="1209572"/>
            <a:ext cx="2369341" cy="1508105"/>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616265"/>
                </a:solidFill>
                <a:latin typeface="+mj-lt"/>
              </a:rPr>
              <a:t>View search details and translation</a:t>
            </a:r>
          </a:p>
          <a:p>
            <a:pPr marL="342900" indent="-342900">
              <a:buFont typeface="Arial" panose="020B0604020202020204" pitchFamily="34" charset="0"/>
              <a:buChar char="•"/>
            </a:pPr>
            <a:endParaRPr lang="en-US" sz="2000" dirty="0"/>
          </a:p>
        </p:txBody>
      </p:sp>
      <p:sp>
        <p:nvSpPr>
          <p:cNvPr id="2" name="Title 1">
            <a:extLst>
              <a:ext uri="{FF2B5EF4-FFF2-40B4-BE49-F238E27FC236}">
                <a16:creationId xmlns:a16="http://schemas.microsoft.com/office/drawing/2014/main" xmlns="" id="{B44E9771-0AEB-4C48-BDC2-8F50A7C34EAC}"/>
              </a:ext>
            </a:extLst>
          </p:cNvPr>
          <p:cNvSpPr>
            <a:spLocks noGrp="1"/>
          </p:cNvSpPr>
          <p:nvPr>
            <p:ph type="title"/>
          </p:nvPr>
        </p:nvSpPr>
        <p:spPr>
          <a:xfrm>
            <a:off x="753974" y="410598"/>
            <a:ext cx="10515600" cy="711321"/>
          </a:xfrm>
        </p:spPr>
        <p:txBody>
          <a:bodyPr/>
          <a:lstStyle/>
          <a:p>
            <a:r>
              <a:rPr lang="en-US" dirty="0"/>
              <a:t>Search Details</a:t>
            </a:r>
          </a:p>
        </p:txBody>
      </p:sp>
      <p:sp>
        <p:nvSpPr>
          <p:cNvPr id="3" name="Slide Number Placeholder 2">
            <a:extLst>
              <a:ext uri="{FF2B5EF4-FFF2-40B4-BE49-F238E27FC236}">
                <a16:creationId xmlns:a16="http://schemas.microsoft.com/office/drawing/2014/main" xmlns="" id="{18B3FAB4-E5C2-4841-8394-B06484509BB8}"/>
              </a:ext>
            </a:extLst>
          </p:cNvPr>
          <p:cNvSpPr>
            <a:spLocks noGrp="1"/>
          </p:cNvSpPr>
          <p:nvPr>
            <p:ph type="sldNum" sz="quarter" idx="12"/>
          </p:nvPr>
        </p:nvSpPr>
        <p:spPr/>
        <p:txBody>
          <a:bodyPr/>
          <a:lstStyle/>
          <a:p>
            <a:fld id="{6F669CBC-9B50-4D77-B834-9E11F644C1C6}" type="slidenum">
              <a:rPr lang="en-US" smtClean="0"/>
              <a:t>27</a:t>
            </a:fld>
            <a:endParaRPr lang="en-US"/>
          </a:p>
        </p:txBody>
      </p:sp>
      <p:pic>
        <p:nvPicPr>
          <p:cNvPr id="4" name="Picture 3" descr="History and search details, with the details of the query expanded">
            <a:extLst>
              <a:ext uri="{FF2B5EF4-FFF2-40B4-BE49-F238E27FC236}">
                <a16:creationId xmlns:a16="http://schemas.microsoft.com/office/drawing/2014/main" xmlns="" id="{A80B16E6-CB64-46AC-B8FB-2B40317ACF5A}"/>
              </a:ext>
            </a:extLst>
          </p:cNvPr>
          <p:cNvPicPr>
            <a:picLocks noChangeAspect="1"/>
          </p:cNvPicPr>
          <p:nvPr/>
        </p:nvPicPr>
        <p:blipFill>
          <a:blip r:embed="rId3"/>
          <a:stretch>
            <a:fillRect/>
          </a:stretch>
        </p:blipFill>
        <p:spPr>
          <a:xfrm>
            <a:off x="4194630" y="410597"/>
            <a:ext cx="7511462" cy="5588707"/>
          </a:xfrm>
          <a:prstGeom prst="rect">
            <a:avLst/>
          </a:prstGeom>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2436459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770B8E3-0E90-4CFC-A22E-13225904CF6B}"/>
              </a:ext>
            </a:extLst>
          </p:cNvPr>
          <p:cNvSpPr/>
          <p:nvPr/>
        </p:nvSpPr>
        <p:spPr>
          <a:xfrm>
            <a:off x="-188768" y="1300140"/>
            <a:ext cx="11457725" cy="2791085"/>
          </a:xfrm>
          <a:prstGeom prst="rect">
            <a:avLst/>
          </a:prstGeom>
        </p:spPr>
        <p:txBody>
          <a:bodyPr wrap="square">
            <a:spAutoFit/>
          </a:bodyPr>
          <a:lstStyle/>
          <a:p>
            <a:pPr marL="1254125" indent="-342900">
              <a:lnSpc>
                <a:spcPct val="107000"/>
              </a:lnSpc>
              <a:spcAft>
                <a:spcPts val="600"/>
              </a:spcAft>
              <a:buFont typeface="Arial" panose="020B0604020202020204" pitchFamily="34" charset="0"/>
              <a:buChar char="•"/>
              <a:tabLst>
                <a:tab pos="457200" algn="l"/>
              </a:tabLst>
            </a:pPr>
            <a:r>
              <a:rPr lang="en-US" sz="3200" dirty="0">
                <a:solidFill>
                  <a:srgbClr val="616265"/>
                </a:solidFill>
                <a:latin typeface="+mj-lt"/>
                <a:ea typeface="Calibri" panose="020F0502020204030204" pitchFamily="34" charset="0"/>
                <a:cs typeface="Times New Roman" panose="02020603050405020304" pitchFamily="18" charset="0"/>
              </a:rPr>
              <a:t>Improved sensors</a:t>
            </a:r>
          </a:p>
          <a:p>
            <a:pPr marL="1254125" indent="-342900">
              <a:lnSpc>
                <a:spcPct val="107000"/>
              </a:lnSpc>
              <a:spcAft>
                <a:spcPts val="600"/>
              </a:spcAft>
              <a:buFont typeface="Arial" panose="020B0604020202020204" pitchFamily="34" charset="0"/>
              <a:buChar char="•"/>
              <a:tabLst>
                <a:tab pos="457200" algn="l"/>
              </a:tabLst>
            </a:pPr>
            <a:r>
              <a:rPr lang="en-US" sz="3200" dirty="0">
                <a:solidFill>
                  <a:srgbClr val="616265"/>
                </a:solidFill>
                <a:latin typeface="+mj-lt"/>
                <a:ea typeface="Calibri" panose="020F0502020204030204" pitchFamily="34" charset="0"/>
                <a:cs typeface="Times New Roman" panose="02020603050405020304" pitchFamily="18" charset="0"/>
              </a:rPr>
              <a:t>Enhanced synonymy, including plural forms </a:t>
            </a:r>
          </a:p>
          <a:p>
            <a:pPr marL="1254125" indent="-342900">
              <a:lnSpc>
                <a:spcPct val="107000"/>
              </a:lnSpc>
              <a:spcAft>
                <a:spcPts val="600"/>
              </a:spcAft>
              <a:buFont typeface="Arial" panose="020B0604020202020204" pitchFamily="34" charset="0"/>
              <a:buChar char="•"/>
              <a:tabLst>
                <a:tab pos="457200" algn="l"/>
              </a:tabLst>
            </a:pPr>
            <a:r>
              <a:rPr lang="en-US" sz="3200" dirty="0">
                <a:solidFill>
                  <a:srgbClr val="616265"/>
                </a:solidFill>
                <a:latin typeface="+mj-lt"/>
                <a:ea typeface="Calibri" panose="020F0502020204030204" pitchFamily="34" charset="0"/>
                <a:cs typeface="Times New Roman" panose="02020603050405020304" pitchFamily="18" charset="0"/>
              </a:rPr>
              <a:t>Enhanced British/American mapping</a:t>
            </a:r>
          </a:p>
          <a:p>
            <a:pPr marL="1254125" indent="-342900">
              <a:lnSpc>
                <a:spcPct val="107000"/>
              </a:lnSpc>
              <a:spcAft>
                <a:spcPts val="600"/>
              </a:spcAft>
              <a:buFont typeface="Arial" panose="020B0604020202020204" pitchFamily="34" charset="0"/>
              <a:buChar char="•"/>
              <a:tabLst>
                <a:tab pos="457200" algn="l"/>
              </a:tabLst>
            </a:pPr>
            <a:r>
              <a:rPr lang="en-US" sz="3200" dirty="0">
                <a:solidFill>
                  <a:srgbClr val="616265"/>
                </a:solidFill>
                <a:latin typeface="+mj-lt"/>
                <a:ea typeface="Calibri" panose="020F0502020204030204" pitchFamily="34" charset="0"/>
                <a:cs typeface="Times New Roman" panose="02020603050405020304" pitchFamily="18" charset="0"/>
              </a:rPr>
              <a:t>Unlimited truncation</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dirty="0">
              <a:latin typeface="+mj-lt"/>
              <a:ea typeface="Calibri" panose="020F0502020204030204" pitchFamily="34" charset="0"/>
              <a:cs typeface="Times New Roman" panose="02020603050405020304" pitchFamily="18" charset="0"/>
            </a:endParaRPr>
          </a:p>
        </p:txBody>
      </p:sp>
      <p:sp>
        <p:nvSpPr>
          <p:cNvPr id="15" name="Title 1">
            <a:extLst>
              <a:ext uri="{FF2B5EF4-FFF2-40B4-BE49-F238E27FC236}">
                <a16:creationId xmlns:a16="http://schemas.microsoft.com/office/drawing/2014/main" xmlns="" id="{7FE33468-23F7-46BF-BD9E-35D6A55399FA}"/>
              </a:ext>
            </a:extLst>
          </p:cNvPr>
          <p:cNvSpPr>
            <a:spLocks noGrp="1"/>
          </p:cNvSpPr>
          <p:nvPr>
            <p:ph type="title"/>
          </p:nvPr>
        </p:nvSpPr>
        <p:spPr>
          <a:xfrm>
            <a:off x="753357" y="487676"/>
            <a:ext cx="10515600" cy="596409"/>
          </a:xfrm>
        </p:spPr>
        <p:txBody>
          <a:bodyPr>
            <a:noAutofit/>
          </a:bodyPr>
          <a:lstStyle/>
          <a:p>
            <a:r>
              <a:rPr lang="en-US" dirty="0"/>
              <a:t>New retrieval features</a:t>
            </a:r>
          </a:p>
        </p:txBody>
      </p:sp>
      <p:sp>
        <p:nvSpPr>
          <p:cNvPr id="2" name="Slide Number Placeholder 1">
            <a:extLst>
              <a:ext uri="{FF2B5EF4-FFF2-40B4-BE49-F238E27FC236}">
                <a16:creationId xmlns:a16="http://schemas.microsoft.com/office/drawing/2014/main" xmlns="" id="{3FFE7445-3345-485C-8F25-99679B7679A1}"/>
              </a:ext>
            </a:extLst>
          </p:cNvPr>
          <p:cNvSpPr>
            <a:spLocks noGrp="1"/>
          </p:cNvSpPr>
          <p:nvPr>
            <p:ph type="sldNum" sz="quarter" idx="12"/>
          </p:nvPr>
        </p:nvSpPr>
        <p:spPr/>
        <p:txBody>
          <a:bodyPr/>
          <a:lstStyle/>
          <a:p>
            <a:fld id="{6F669CBC-9B50-4D77-B834-9E11F644C1C6}" type="slidenum">
              <a:rPr lang="en-US" smtClean="0"/>
              <a:t>28</a:t>
            </a:fld>
            <a:endParaRPr lang="en-US"/>
          </a:p>
        </p:txBody>
      </p:sp>
    </p:spTree>
    <p:extLst>
      <p:ext uri="{BB962C8B-B14F-4D97-AF65-F5344CB8AC3E}">
        <p14:creationId xmlns:p14="http://schemas.microsoft.com/office/powerpoint/2010/main" val="1620222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arch: lunch translates to:&#10;&quot;lunch&quot;[MeSH Terms] OR &quot;lunch&quot;[All Fields] OR &quot;lunches&quot;[All Fields] OR &quot;lunching&quot;[All Fields]">
            <a:extLst>
              <a:ext uri="{FF2B5EF4-FFF2-40B4-BE49-F238E27FC236}">
                <a16:creationId xmlns:a16="http://schemas.microsoft.com/office/drawing/2014/main" xmlns="" id="{13DDE5EF-8F1A-4C69-989B-DEC9F345764F}"/>
              </a:ext>
            </a:extLst>
          </p:cNvPr>
          <p:cNvPicPr>
            <a:picLocks noChangeAspect="1"/>
          </p:cNvPicPr>
          <p:nvPr/>
        </p:nvPicPr>
        <p:blipFill>
          <a:blip r:embed="rId3"/>
          <a:stretch>
            <a:fillRect/>
          </a:stretch>
        </p:blipFill>
        <p:spPr>
          <a:xfrm>
            <a:off x="1672190" y="2086143"/>
            <a:ext cx="8847619" cy="2685714"/>
          </a:xfrm>
          <a:prstGeom prst="rect">
            <a:avLst/>
          </a:prstGeom>
          <a:ln>
            <a:solidFill>
              <a:schemeClr val="accent1"/>
            </a:solidFill>
          </a:ln>
        </p:spPr>
      </p:pic>
      <p:sp>
        <p:nvSpPr>
          <p:cNvPr id="2" name="Title 1">
            <a:extLst>
              <a:ext uri="{FF2B5EF4-FFF2-40B4-BE49-F238E27FC236}">
                <a16:creationId xmlns:a16="http://schemas.microsoft.com/office/drawing/2014/main" xmlns="" id="{B0940B07-CA5F-4480-9436-303D2D7BA8EF}"/>
              </a:ext>
            </a:extLst>
          </p:cNvPr>
          <p:cNvSpPr>
            <a:spLocks noGrp="1"/>
          </p:cNvSpPr>
          <p:nvPr>
            <p:ph type="title"/>
          </p:nvPr>
        </p:nvSpPr>
        <p:spPr/>
        <p:txBody>
          <a:bodyPr/>
          <a:lstStyle/>
          <a:p>
            <a:r>
              <a:rPr lang="en-US" dirty="0"/>
              <a:t>New Retrieval Features:</a:t>
            </a:r>
            <a:br>
              <a:rPr lang="en-US" dirty="0"/>
            </a:br>
            <a:r>
              <a:rPr lang="en-US" dirty="0"/>
              <a:t>Enhanced Synonymy</a:t>
            </a:r>
          </a:p>
        </p:txBody>
      </p:sp>
      <p:sp>
        <p:nvSpPr>
          <p:cNvPr id="3" name="Slide Number Placeholder 2">
            <a:extLst>
              <a:ext uri="{FF2B5EF4-FFF2-40B4-BE49-F238E27FC236}">
                <a16:creationId xmlns:a16="http://schemas.microsoft.com/office/drawing/2014/main" xmlns="" id="{24CAC547-C0E6-47E5-91DA-C0BC10410F87}"/>
              </a:ext>
            </a:extLst>
          </p:cNvPr>
          <p:cNvSpPr>
            <a:spLocks noGrp="1"/>
          </p:cNvSpPr>
          <p:nvPr>
            <p:ph type="sldNum" sz="quarter" idx="12"/>
          </p:nvPr>
        </p:nvSpPr>
        <p:spPr/>
        <p:txBody>
          <a:bodyPr/>
          <a:lstStyle/>
          <a:p>
            <a:fld id="{6F669CBC-9B50-4D77-B834-9E11F644C1C6}" type="slidenum">
              <a:rPr lang="en-US" smtClean="0"/>
              <a:t>29</a:t>
            </a:fld>
            <a:endParaRPr lang="en-US"/>
          </a:p>
        </p:txBody>
      </p:sp>
    </p:spTree>
    <p:extLst>
      <p:ext uri="{BB962C8B-B14F-4D97-AF65-F5344CB8AC3E}">
        <p14:creationId xmlns:p14="http://schemas.microsoft.com/office/powerpoint/2010/main" val="3991738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770B8E3-0E90-4CFC-A22E-13225904CF6B}"/>
              </a:ext>
            </a:extLst>
          </p:cNvPr>
          <p:cNvSpPr/>
          <p:nvPr/>
        </p:nvSpPr>
        <p:spPr>
          <a:xfrm>
            <a:off x="1002194" y="1636316"/>
            <a:ext cx="10266763" cy="3998852"/>
          </a:xfrm>
          <a:prstGeom prst="rect">
            <a:avLst/>
          </a:prstGeom>
        </p:spPr>
        <p:txBody>
          <a:bodyPr wrap="square">
            <a:spAutoFit/>
          </a:bodyPr>
          <a:lstStyle/>
          <a:p>
            <a:pPr marL="1254125" indent="-342900">
              <a:lnSpc>
                <a:spcPct val="107000"/>
              </a:lnSpc>
              <a:spcAft>
                <a:spcPts val="600"/>
              </a:spcAft>
              <a:buFont typeface="Arial" panose="020B0604020202020204" pitchFamily="34" charset="0"/>
              <a:buChar char="•"/>
              <a:tabLst>
                <a:tab pos="457200" algn="l"/>
              </a:tabLst>
            </a:pPr>
            <a:r>
              <a:rPr lang="en-US" sz="3200" dirty="0">
                <a:solidFill>
                  <a:srgbClr val="616265"/>
                </a:solidFill>
                <a:latin typeface="+mj-lt"/>
                <a:ea typeface="Calibri" panose="020F0502020204030204" pitchFamily="34" charset="0"/>
                <a:cs typeface="Times New Roman" panose="02020603050405020304" pitchFamily="18" charset="0"/>
              </a:rPr>
              <a:t>Advanced search</a:t>
            </a:r>
          </a:p>
          <a:p>
            <a:pPr marL="1254125" indent="-342900">
              <a:lnSpc>
                <a:spcPct val="107000"/>
              </a:lnSpc>
              <a:spcAft>
                <a:spcPts val="600"/>
              </a:spcAft>
              <a:buFont typeface="Arial" panose="020B0604020202020204" pitchFamily="34" charset="0"/>
              <a:buChar char="•"/>
              <a:tabLst>
                <a:tab pos="457200" algn="l"/>
              </a:tabLst>
            </a:pPr>
            <a:r>
              <a:rPr lang="en-US" sz="3200" dirty="0">
                <a:solidFill>
                  <a:srgbClr val="616265"/>
                </a:solidFill>
                <a:latin typeface="+mj-lt"/>
                <a:ea typeface="Calibri" panose="020F0502020204030204" pitchFamily="34" charset="0"/>
                <a:cs typeface="Times New Roman" panose="02020603050405020304" pitchFamily="18" charset="0"/>
              </a:rPr>
              <a:t>Search details</a:t>
            </a:r>
          </a:p>
          <a:p>
            <a:pPr marL="1254125" indent="-342900">
              <a:lnSpc>
                <a:spcPct val="107000"/>
              </a:lnSpc>
              <a:spcAft>
                <a:spcPts val="600"/>
              </a:spcAft>
              <a:buFont typeface="Arial" panose="020B0604020202020204" pitchFamily="34" charset="0"/>
              <a:buChar char="•"/>
              <a:tabLst>
                <a:tab pos="457200" algn="l"/>
              </a:tabLst>
            </a:pPr>
            <a:r>
              <a:rPr lang="en-US" sz="3200" dirty="0">
                <a:solidFill>
                  <a:srgbClr val="616265"/>
                </a:solidFill>
                <a:latin typeface="+mj-lt"/>
                <a:ea typeface="Calibri" panose="020F0502020204030204" pitchFamily="34" charset="0"/>
                <a:cs typeface="Times New Roman" panose="02020603050405020304" pitchFamily="18" charset="0"/>
              </a:rPr>
              <a:t>Downloadable search history </a:t>
            </a:r>
          </a:p>
          <a:p>
            <a:pPr marL="1254125" indent="-342900">
              <a:lnSpc>
                <a:spcPct val="107000"/>
              </a:lnSpc>
              <a:spcAft>
                <a:spcPts val="600"/>
              </a:spcAft>
              <a:buFont typeface="Arial" panose="020B0604020202020204" pitchFamily="34" charset="0"/>
              <a:buChar char="•"/>
              <a:tabLst>
                <a:tab pos="457200" algn="l"/>
              </a:tabLst>
            </a:pPr>
            <a:r>
              <a:rPr lang="en-US" sz="3200" dirty="0">
                <a:solidFill>
                  <a:srgbClr val="616265"/>
                </a:solidFill>
                <a:latin typeface="+mj-lt"/>
                <a:ea typeface="Calibri" panose="020F0502020204030204" pitchFamily="34" charset="0"/>
                <a:cs typeface="Times New Roman" panose="02020603050405020304" pitchFamily="18" charset="0"/>
              </a:rPr>
              <a:t>Outside Tool icons </a:t>
            </a:r>
          </a:p>
          <a:p>
            <a:pPr marL="1254125" indent="-342900">
              <a:lnSpc>
                <a:spcPct val="107000"/>
              </a:lnSpc>
              <a:spcAft>
                <a:spcPts val="600"/>
              </a:spcAft>
              <a:buFont typeface="Arial" panose="020B0604020202020204" pitchFamily="34" charset="0"/>
              <a:buChar char="•"/>
              <a:tabLst>
                <a:tab pos="457200" algn="l"/>
              </a:tabLst>
            </a:pPr>
            <a:r>
              <a:rPr lang="en-US" sz="3200" dirty="0">
                <a:solidFill>
                  <a:srgbClr val="616265"/>
                </a:solidFill>
                <a:latin typeface="+mj-lt"/>
                <a:ea typeface="Calibri" panose="020F0502020204030204" pitchFamily="34" charset="0"/>
                <a:cs typeface="Times New Roman" panose="02020603050405020304" pitchFamily="18" charset="0"/>
              </a:rPr>
              <a:t>My NCBI custom filters</a:t>
            </a:r>
          </a:p>
          <a:p>
            <a:pPr marL="1254125" indent="-342900">
              <a:lnSpc>
                <a:spcPct val="107000"/>
              </a:lnSpc>
              <a:spcAft>
                <a:spcPts val="600"/>
              </a:spcAft>
              <a:buFont typeface="Arial" panose="020B0604020202020204" pitchFamily="34" charset="0"/>
              <a:buChar char="•"/>
              <a:tabLst>
                <a:tab pos="457200" algn="l"/>
              </a:tabLst>
            </a:pPr>
            <a:r>
              <a:rPr lang="en-US" sz="3200" dirty="0">
                <a:solidFill>
                  <a:srgbClr val="616265"/>
                </a:solidFill>
                <a:ea typeface="Calibri" panose="020F0502020204030204" pitchFamily="34" charset="0"/>
                <a:cs typeface="Times New Roman" panose="02020603050405020304" pitchFamily="18" charset="0"/>
              </a:rPr>
              <a:t>Links from the </a:t>
            </a:r>
            <a:r>
              <a:rPr lang="en-US" sz="3200" dirty="0" err="1">
                <a:solidFill>
                  <a:srgbClr val="616265"/>
                </a:solidFill>
                <a:ea typeface="Calibri" panose="020F0502020204030204" pitchFamily="34" charset="0"/>
                <a:cs typeface="Times New Roman" panose="02020603050405020304" pitchFamily="18" charset="0"/>
              </a:rPr>
              <a:t>MeSH</a:t>
            </a:r>
            <a:r>
              <a:rPr lang="en-US" sz="3200" dirty="0">
                <a:solidFill>
                  <a:srgbClr val="616265"/>
                </a:solidFill>
                <a:ea typeface="Calibri" panose="020F0502020204030204" pitchFamily="34" charset="0"/>
                <a:cs typeface="Times New Roman" panose="02020603050405020304" pitchFamily="18" charset="0"/>
              </a:rPr>
              <a:t> terms</a:t>
            </a:r>
            <a:endParaRPr lang="en-US" sz="3200" dirty="0">
              <a:solidFill>
                <a:srgbClr val="616265"/>
              </a:solidFill>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dirty="0">
              <a:latin typeface="+mj-lt"/>
              <a:ea typeface="Calibri" panose="020F0502020204030204" pitchFamily="34" charset="0"/>
              <a:cs typeface="Times New Roman" panose="02020603050405020304" pitchFamily="18" charset="0"/>
            </a:endParaRPr>
          </a:p>
        </p:txBody>
      </p:sp>
      <p:sp>
        <p:nvSpPr>
          <p:cNvPr id="15" name="Title 1">
            <a:extLst>
              <a:ext uri="{FF2B5EF4-FFF2-40B4-BE49-F238E27FC236}">
                <a16:creationId xmlns:a16="http://schemas.microsoft.com/office/drawing/2014/main" xmlns="" id="{7FE33468-23F7-46BF-BD9E-35D6A55399FA}"/>
              </a:ext>
            </a:extLst>
          </p:cNvPr>
          <p:cNvSpPr>
            <a:spLocks noGrp="1"/>
          </p:cNvSpPr>
          <p:nvPr>
            <p:ph type="title"/>
          </p:nvPr>
        </p:nvSpPr>
        <p:spPr>
          <a:xfrm>
            <a:off x="753357" y="487676"/>
            <a:ext cx="10515600" cy="596409"/>
          </a:xfrm>
        </p:spPr>
        <p:txBody>
          <a:bodyPr>
            <a:noAutofit/>
          </a:bodyPr>
          <a:lstStyle/>
          <a:p>
            <a:r>
              <a:rPr lang="en-US" dirty="0"/>
              <a:t>The features you rely on…</a:t>
            </a:r>
          </a:p>
        </p:txBody>
      </p:sp>
      <p:sp>
        <p:nvSpPr>
          <p:cNvPr id="2" name="Slide Number Placeholder 1">
            <a:extLst>
              <a:ext uri="{FF2B5EF4-FFF2-40B4-BE49-F238E27FC236}">
                <a16:creationId xmlns:a16="http://schemas.microsoft.com/office/drawing/2014/main" xmlns="" id="{80176FC5-925C-411F-BDFE-588457BA036C}"/>
              </a:ext>
            </a:extLst>
          </p:cNvPr>
          <p:cNvSpPr>
            <a:spLocks noGrp="1"/>
          </p:cNvSpPr>
          <p:nvPr>
            <p:ph type="sldNum" sz="quarter" idx="12"/>
          </p:nvPr>
        </p:nvSpPr>
        <p:spPr/>
        <p:txBody>
          <a:bodyPr/>
          <a:lstStyle/>
          <a:p>
            <a:fld id="{6F669CBC-9B50-4D77-B834-9E11F644C1C6}" type="slidenum">
              <a:rPr lang="en-US" smtClean="0"/>
              <a:t>3</a:t>
            </a:fld>
            <a:endParaRPr lang="en-US"/>
          </a:p>
        </p:txBody>
      </p:sp>
    </p:spTree>
    <p:extLst>
      <p:ext uri="{BB962C8B-B14F-4D97-AF65-F5344CB8AC3E}">
        <p14:creationId xmlns:p14="http://schemas.microsoft.com/office/powerpoint/2010/main" val="2056531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arch: anesthesia maps to:&#10;&quot;anaesthesia&quot;[All Fields] OR &quot;anesthesia&quot;[MeSH Terms] OR &quot;anesthesia&quot;[All Fields] OR &quot;anaesthesias&quot;[All Fields] OR &quot;anesthesias&quot;[All Fields]">
            <a:extLst>
              <a:ext uri="{FF2B5EF4-FFF2-40B4-BE49-F238E27FC236}">
                <a16:creationId xmlns:a16="http://schemas.microsoft.com/office/drawing/2014/main" xmlns="" id="{13DDE5EF-8F1A-4C69-989B-DEC9F3457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190" y="2101857"/>
            <a:ext cx="8847619" cy="2654285"/>
          </a:xfrm>
          <a:prstGeom prst="rect">
            <a:avLst/>
          </a:prstGeom>
          <a:ln>
            <a:solidFill>
              <a:schemeClr val="accent1"/>
            </a:solidFill>
          </a:ln>
        </p:spPr>
      </p:pic>
      <p:sp>
        <p:nvSpPr>
          <p:cNvPr id="2" name="Title 1">
            <a:extLst>
              <a:ext uri="{FF2B5EF4-FFF2-40B4-BE49-F238E27FC236}">
                <a16:creationId xmlns:a16="http://schemas.microsoft.com/office/drawing/2014/main" xmlns="" id="{B0940B07-CA5F-4480-9436-303D2D7BA8EF}"/>
              </a:ext>
            </a:extLst>
          </p:cNvPr>
          <p:cNvSpPr>
            <a:spLocks noGrp="1"/>
          </p:cNvSpPr>
          <p:nvPr>
            <p:ph type="title"/>
          </p:nvPr>
        </p:nvSpPr>
        <p:spPr/>
        <p:txBody>
          <a:bodyPr/>
          <a:lstStyle/>
          <a:p>
            <a:r>
              <a:rPr lang="en-US" dirty="0"/>
              <a:t>New Retrieval Features: </a:t>
            </a:r>
            <a:br>
              <a:rPr lang="en-US" dirty="0"/>
            </a:br>
            <a:r>
              <a:rPr lang="en-US" dirty="0"/>
              <a:t>Better British/American Mapping</a:t>
            </a:r>
          </a:p>
        </p:txBody>
      </p:sp>
      <p:sp>
        <p:nvSpPr>
          <p:cNvPr id="3" name="Slide Number Placeholder 2">
            <a:extLst>
              <a:ext uri="{FF2B5EF4-FFF2-40B4-BE49-F238E27FC236}">
                <a16:creationId xmlns:a16="http://schemas.microsoft.com/office/drawing/2014/main" xmlns="" id="{7FFFB9A0-2720-4A7A-8929-A9D96A327D52}"/>
              </a:ext>
            </a:extLst>
          </p:cNvPr>
          <p:cNvSpPr>
            <a:spLocks noGrp="1"/>
          </p:cNvSpPr>
          <p:nvPr>
            <p:ph type="sldNum" sz="quarter" idx="12"/>
          </p:nvPr>
        </p:nvSpPr>
        <p:spPr/>
        <p:txBody>
          <a:bodyPr/>
          <a:lstStyle/>
          <a:p>
            <a:fld id="{6F669CBC-9B50-4D77-B834-9E11F644C1C6}" type="slidenum">
              <a:rPr lang="en-US" smtClean="0"/>
              <a:t>30</a:t>
            </a:fld>
            <a:endParaRPr lang="en-US"/>
          </a:p>
        </p:txBody>
      </p:sp>
    </p:spTree>
    <p:extLst>
      <p:ext uri="{BB962C8B-B14F-4D97-AF65-F5344CB8AC3E}">
        <p14:creationId xmlns:p14="http://schemas.microsoft.com/office/powerpoint/2010/main" val="1413481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ults for catal* in new system: 575K records">
            <a:extLst>
              <a:ext uri="{FF2B5EF4-FFF2-40B4-BE49-F238E27FC236}">
                <a16:creationId xmlns:a16="http://schemas.microsoft.com/office/drawing/2014/main" xmlns="" id="{13DDE5EF-8F1A-4C69-989B-DEC9F3457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861" y="3524044"/>
            <a:ext cx="11170277" cy="2487650"/>
          </a:xfrm>
          <a:prstGeom prst="rect">
            <a:avLst/>
          </a:prstGeom>
          <a:ln>
            <a:solidFill>
              <a:schemeClr val="accent1"/>
            </a:solidFill>
          </a:ln>
        </p:spPr>
      </p:pic>
      <p:pic>
        <p:nvPicPr>
          <p:cNvPr id="3" name="Picture 2" descr="Results for catal* in old system: 505K records">
            <a:extLst>
              <a:ext uri="{FF2B5EF4-FFF2-40B4-BE49-F238E27FC236}">
                <a16:creationId xmlns:a16="http://schemas.microsoft.com/office/drawing/2014/main" xmlns="" id="{9D0E2FF9-8C32-4F8F-9969-70D8673003F7}"/>
              </a:ext>
            </a:extLst>
          </p:cNvPr>
          <p:cNvPicPr>
            <a:picLocks noChangeAspect="1"/>
          </p:cNvPicPr>
          <p:nvPr/>
        </p:nvPicPr>
        <p:blipFill>
          <a:blip r:embed="rId4"/>
          <a:stretch>
            <a:fillRect/>
          </a:stretch>
        </p:blipFill>
        <p:spPr>
          <a:xfrm>
            <a:off x="160993" y="1757564"/>
            <a:ext cx="11870009" cy="1576393"/>
          </a:xfrm>
          <a:prstGeom prst="rect">
            <a:avLst/>
          </a:prstGeom>
          <a:ln>
            <a:solidFill>
              <a:schemeClr val="accent1"/>
            </a:solidFill>
          </a:ln>
        </p:spPr>
      </p:pic>
      <p:sp>
        <p:nvSpPr>
          <p:cNvPr id="2" name="Title 1">
            <a:extLst>
              <a:ext uri="{FF2B5EF4-FFF2-40B4-BE49-F238E27FC236}">
                <a16:creationId xmlns:a16="http://schemas.microsoft.com/office/drawing/2014/main" xmlns="" id="{B0940B07-CA5F-4480-9436-303D2D7BA8EF}"/>
              </a:ext>
            </a:extLst>
          </p:cNvPr>
          <p:cNvSpPr>
            <a:spLocks noGrp="1"/>
          </p:cNvSpPr>
          <p:nvPr>
            <p:ph type="title"/>
          </p:nvPr>
        </p:nvSpPr>
        <p:spPr/>
        <p:txBody>
          <a:bodyPr/>
          <a:lstStyle/>
          <a:p>
            <a:r>
              <a:rPr lang="en-US" dirty="0"/>
              <a:t>New Retrieval Features: </a:t>
            </a:r>
            <a:br>
              <a:rPr lang="en-US" dirty="0"/>
            </a:br>
            <a:r>
              <a:rPr lang="en-US" dirty="0"/>
              <a:t>Unlimited Truncation</a:t>
            </a:r>
          </a:p>
        </p:txBody>
      </p:sp>
      <p:sp>
        <p:nvSpPr>
          <p:cNvPr id="6" name="Slide Number Placeholder 5">
            <a:extLst>
              <a:ext uri="{FF2B5EF4-FFF2-40B4-BE49-F238E27FC236}">
                <a16:creationId xmlns:a16="http://schemas.microsoft.com/office/drawing/2014/main" xmlns="" id="{0A2C9F94-203E-4CB1-851C-B5849E73EB9A}"/>
              </a:ext>
            </a:extLst>
          </p:cNvPr>
          <p:cNvSpPr>
            <a:spLocks noGrp="1"/>
          </p:cNvSpPr>
          <p:nvPr>
            <p:ph type="sldNum" sz="quarter" idx="12"/>
          </p:nvPr>
        </p:nvSpPr>
        <p:spPr/>
        <p:txBody>
          <a:bodyPr/>
          <a:lstStyle/>
          <a:p>
            <a:fld id="{6F669CBC-9B50-4D77-B834-9E11F644C1C6}" type="slidenum">
              <a:rPr lang="en-US" smtClean="0"/>
              <a:t>31</a:t>
            </a:fld>
            <a:endParaRPr lang="en-US"/>
          </a:p>
        </p:txBody>
      </p:sp>
    </p:spTree>
    <p:extLst>
      <p:ext uri="{BB962C8B-B14F-4D97-AF65-F5344CB8AC3E}">
        <p14:creationId xmlns:p14="http://schemas.microsoft.com/office/powerpoint/2010/main" val="943710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ubMed home screen on mobile device">
            <a:extLst>
              <a:ext uri="{FF2B5EF4-FFF2-40B4-BE49-F238E27FC236}">
                <a16:creationId xmlns:a16="http://schemas.microsoft.com/office/drawing/2014/main" xmlns="" id="{716170D0-F231-4F34-8E8A-26592EE47D9D}"/>
              </a:ext>
            </a:extLst>
          </p:cNvPr>
          <p:cNvPicPr>
            <a:picLocks noChangeAspect="1"/>
          </p:cNvPicPr>
          <p:nvPr/>
        </p:nvPicPr>
        <p:blipFill>
          <a:blip r:embed="rId3"/>
          <a:stretch>
            <a:fillRect/>
          </a:stretch>
        </p:blipFill>
        <p:spPr>
          <a:xfrm>
            <a:off x="6642234" y="436176"/>
            <a:ext cx="3449869" cy="5852555"/>
          </a:xfrm>
          <a:prstGeom prst="rect">
            <a:avLst/>
          </a:prstGeom>
          <a:ln>
            <a:solidFill>
              <a:schemeClr val="accent1"/>
            </a:solidFill>
          </a:ln>
        </p:spPr>
      </p:pic>
      <p:pic>
        <p:nvPicPr>
          <p:cNvPr id="10" name="Picture 9" descr="PubMed results page on mobile device">
            <a:extLst>
              <a:ext uri="{FF2B5EF4-FFF2-40B4-BE49-F238E27FC236}">
                <a16:creationId xmlns:a16="http://schemas.microsoft.com/office/drawing/2014/main" xmlns="" id="{4FE39442-E541-42C1-9BCA-D8E0D2D3FC17}"/>
              </a:ext>
            </a:extLst>
          </p:cNvPr>
          <p:cNvPicPr>
            <a:picLocks noChangeAspect="1"/>
          </p:cNvPicPr>
          <p:nvPr/>
        </p:nvPicPr>
        <p:blipFill>
          <a:blip r:embed="rId4"/>
          <a:stretch>
            <a:fillRect/>
          </a:stretch>
        </p:blipFill>
        <p:spPr>
          <a:xfrm>
            <a:off x="7939085" y="180624"/>
            <a:ext cx="3461368" cy="5852555"/>
          </a:xfrm>
          <a:prstGeom prst="rect">
            <a:avLst/>
          </a:prstGeom>
          <a:ln>
            <a:solidFill>
              <a:schemeClr val="accent1"/>
            </a:solidFill>
          </a:ln>
        </p:spPr>
      </p:pic>
      <p:sp>
        <p:nvSpPr>
          <p:cNvPr id="12" name="TextBox 11">
            <a:extLst>
              <a:ext uri="{FF2B5EF4-FFF2-40B4-BE49-F238E27FC236}">
                <a16:creationId xmlns:a16="http://schemas.microsoft.com/office/drawing/2014/main" xmlns="" id="{A9547027-2C46-4A21-8320-883FC2E02951}"/>
              </a:ext>
            </a:extLst>
          </p:cNvPr>
          <p:cNvSpPr txBox="1"/>
          <p:nvPr/>
        </p:nvSpPr>
        <p:spPr>
          <a:xfrm>
            <a:off x="791547" y="1240972"/>
            <a:ext cx="5059140" cy="5878532"/>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rgbClr val="616265"/>
                </a:solidFill>
                <a:latin typeface="+mj-lt"/>
              </a:rPr>
              <a:t>Log in to My NCBI</a:t>
            </a:r>
          </a:p>
          <a:p>
            <a:pPr marL="457200" indent="-457200">
              <a:buFont typeface="Arial" panose="020B0604020202020204" pitchFamily="34" charset="0"/>
              <a:buChar char="•"/>
            </a:pPr>
            <a:r>
              <a:rPr lang="en-US" sz="3200" dirty="0">
                <a:solidFill>
                  <a:srgbClr val="616265"/>
                </a:solidFill>
                <a:latin typeface="+mj-lt"/>
              </a:rPr>
              <a:t>Advanced search </a:t>
            </a:r>
          </a:p>
          <a:p>
            <a:pPr marL="457200" indent="-457200">
              <a:buFont typeface="Arial" panose="020B0604020202020204" pitchFamily="34" charset="0"/>
              <a:buChar char="•"/>
            </a:pPr>
            <a:r>
              <a:rPr lang="en-US" sz="3200" dirty="0">
                <a:solidFill>
                  <a:srgbClr val="616265"/>
                </a:solidFill>
                <a:latin typeface="+mj-lt"/>
              </a:rPr>
              <a:t>Filters</a:t>
            </a:r>
          </a:p>
          <a:p>
            <a:pPr marL="457200" indent="-457200">
              <a:buFont typeface="Arial" panose="020B0604020202020204" pitchFamily="34" charset="0"/>
              <a:buChar char="•"/>
            </a:pPr>
            <a:r>
              <a:rPr lang="en-US" sz="3200" dirty="0">
                <a:solidFill>
                  <a:srgbClr val="616265"/>
                </a:solidFill>
                <a:latin typeface="+mj-lt"/>
              </a:rPr>
              <a:t>Timeline</a:t>
            </a:r>
          </a:p>
          <a:p>
            <a:pPr marL="457200" indent="-457200">
              <a:buFont typeface="Arial" panose="020B0604020202020204" pitchFamily="34" charset="0"/>
              <a:buChar char="•"/>
            </a:pPr>
            <a:r>
              <a:rPr lang="en-US" sz="3200" dirty="0">
                <a:solidFill>
                  <a:srgbClr val="616265"/>
                </a:solidFill>
                <a:latin typeface="+mj-lt"/>
              </a:rPr>
              <a:t>Sort order</a:t>
            </a:r>
          </a:p>
          <a:p>
            <a:pPr marL="457200" indent="-457200">
              <a:buFont typeface="Arial" panose="020B0604020202020204" pitchFamily="34" charset="0"/>
              <a:buChar char="•"/>
            </a:pPr>
            <a:r>
              <a:rPr lang="en-US" sz="3200" dirty="0">
                <a:solidFill>
                  <a:srgbClr val="616265"/>
                </a:solidFill>
                <a:latin typeface="+mj-lt"/>
              </a:rPr>
              <a:t>Cite</a:t>
            </a:r>
          </a:p>
          <a:p>
            <a:pPr marL="457200" indent="-457200">
              <a:buFont typeface="Arial" panose="020B0604020202020204" pitchFamily="34" charset="0"/>
              <a:buChar char="•"/>
            </a:pPr>
            <a:r>
              <a:rPr lang="en-US" sz="3200" dirty="0">
                <a:solidFill>
                  <a:srgbClr val="616265"/>
                </a:solidFill>
                <a:latin typeface="+mj-lt"/>
              </a:rPr>
              <a:t>Share</a:t>
            </a:r>
          </a:p>
          <a:p>
            <a:pPr marL="457200" indent="-457200">
              <a:buFont typeface="Arial" panose="020B0604020202020204" pitchFamily="34" charset="0"/>
              <a:buChar char="•"/>
            </a:pPr>
            <a:r>
              <a:rPr lang="en-US" sz="3200" dirty="0">
                <a:solidFill>
                  <a:srgbClr val="616265"/>
                </a:solidFill>
                <a:latin typeface="+mj-lt"/>
              </a:rPr>
              <a:t>Publisher and PMC icons</a:t>
            </a:r>
          </a:p>
          <a:p>
            <a:pPr marL="457200" indent="-457200">
              <a:buFont typeface="Arial" panose="020B0604020202020204" pitchFamily="34" charset="0"/>
              <a:buChar char="•"/>
            </a:pPr>
            <a:r>
              <a:rPr lang="en-US" sz="3200" dirty="0">
                <a:solidFill>
                  <a:srgbClr val="616265"/>
                </a:solidFill>
                <a:latin typeface="+mj-lt"/>
              </a:rPr>
              <a:t>Outside Tool icons</a:t>
            </a:r>
          </a:p>
          <a:p>
            <a:pPr marL="457200" indent="-457200">
              <a:buFont typeface="Arial" panose="020B0604020202020204" pitchFamily="34" charset="0"/>
              <a:buChar char="•"/>
            </a:pPr>
            <a:endParaRPr lang="en-US" sz="3200" dirty="0">
              <a:latin typeface="+mj-lt"/>
            </a:endParaRPr>
          </a:p>
          <a:p>
            <a:endParaRPr lang="en-US" sz="2800" dirty="0">
              <a:latin typeface="+mj-lt"/>
            </a:endParaRPr>
          </a:p>
          <a:p>
            <a:pPr marL="285750" indent="-285750">
              <a:buFont typeface="Arial" panose="020B0604020202020204" pitchFamily="34" charset="0"/>
              <a:buChar char="•"/>
            </a:pPr>
            <a:endParaRPr lang="en-US" sz="2800" dirty="0"/>
          </a:p>
        </p:txBody>
      </p:sp>
      <p:sp>
        <p:nvSpPr>
          <p:cNvPr id="2" name="Title 1">
            <a:extLst>
              <a:ext uri="{FF2B5EF4-FFF2-40B4-BE49-F238E27FC236}">
                <a16:creationId xmlns:a16="http://schemas.microsoft.com/office/drawing/2014/main" xmlns="" id="{B44E9771-0AEB-4C48-BDC2-8F50A7C34EAC}"/>
              </a:ext>
            </a:extLst>
          </p:cNvPr>
          <p:cNvSpPr>
            <a:spLocks noGrp="1"/>
          </p:cNvSpPr>
          <p:nvPr>
            <p:ph type="title"/>
          </p:nvPr>
        </p:nvSpPr>
        <p:spPr>
          <a:xfrm>
            <a:off x="753974" y="410598"/>
            <a:ext cx="10515600" cy="711321"/>
          </a:xfrm>
        </p:spPr>
        <p:txBody>
          <a:bodyPr/>
          <a:lstStyle/>
          <a:p>
            <a:r>
              <a:rPr lang="en-US" dirty="0"/>
              <a:t>It’s all on mobile, too!</a:t>
            </a:r>
          </a:p>
        </p:txBody>
      </p:sp>
      <p:sp>
        <p:nvSpPr>
          <p:cNvPr id="3" name="Slide Number Placeholder 2">
            <a:extLst>
              <a:ext uri="{FF2B5EF4-FFF2-40B4-BE49-F238E27FC236}">
                <a16:creationId xmlns:a16="http://schemas.microsoft.com/office/drawing/2014/main" xmlns="" id="{6B06185D-703C-4EEE-9F80-CA507DC33ABF}"/>
              </a:ext>
            </a:extLst>
          </p:cNvPr>
          <p:cNvSpPr>
            <a:spLocks noGrp="1"/>
          </p:cNvSpPr>
          <p:nvPr>
            <p:ph type="sldNum" sz="quarter" idx="12"/>
          </p:nvPr>
        </p:nvSpPr>
        <p:spPr/>
        <p:txBody>
          <a:bodyPr/>
          <a:lstStyle/>
          <a:p>
            <a:fld id="{6F669CBC-9B50-4D77-B834-9E11F644C1C6}" type="slidenum">
              <a:rPr lang="en-US" smtClean="0"/>
              <a:t>32</a:t>
            </a:fld>
            <a:endParaRPr lang="en-US"/>
          </a:p>
        </p:txBody>
      </p:sp>
    </p:spTree>
    <p:extLst>
      <p:ext uri="{BB962C8B-B14F-4D97-AF65-F5344CB8AC3E}">
        <p14:creationId xmlns:p14="http://schemas.microsoft.com/office/powerpoint/2010/main" val="168034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26693AB-C78C-4EB6-A4BD-71ECDCACA2A6}"/>
              </a:ext>
            </a:extLst>
          </p:cNvPr>
          <p:cNvSpPr txBox="1"/>
          <p:nvPr/>
        </p:nvSpPr>
        <p:spPr>
          <a:xfrm>
            <a:off x="754737" y="1394645"/>
            <a:ext cx="10975301" cy="5355312"/>
          </a:xfrm>
          <a:prstGeom prst="rect">
            <a:avLst/>
          </a:prstGeom>
          <a:noFill/>
        </p:spPr>
        <p:txBody>
          <a:bodyPr wrap="square" rtlCol="0">
            <a:spAutoFit/>
          </a:bodyPr>
          <a:lstStyle/>
          <a:p>
            <a:pPr marL="1028700" lvl="1" indent="-571500">
              <a:buFont typeface="Arial" panose="020B0604020202020204" pitchFamily="34" charset="0"/>
              <a:buChar char="•"/>
            </a:pPr>
            <a:r>
              <a:rPr lang="en-US" sz="3600" dirty="0">
                <a:solidFill>
                  <a:srgbClr val="616265"/>
                </a:solidFill>
                <a:latin typeface="+mj-lt"/>
              </a:rPr>
              <a:t>is available now at </a:t>
            </a:r>
            <a:r>
              <a:rPr lang="en-US" sz="3600" dirty="0">
                <a:solidFill>
                  <a:srgbClr val="616265"/>
                </a:solidFill>
                <a:latin typeface="+mj-lt"/>
                <a:hlinkClick r:id="rId3"/>
              </a:rPr>
              <a:t>https://pubmed.ncbi.nlm.nih.gov</a:t>
            </a:r>
            <a:endParaRPr lang="en-US" sz="3600" dirty="0">
              <a:solidFill>
                <a:schemeClr val="accent1"/>
              </a:solidFill>
              <a:latin typeface="+mj-lt"/>
            </a:endParaRPr>
          </a:p>
          <a:p>
            <a:pPr marL="1028700" lvl="1" indent="-571500">
              <a:buFont typeface="Arial" panose="020B0604020202020204" pitchFamily="34" charset="0"/>
              <a:buChar char="•"/>
            </a:pPr>
            <a:r>
              <a:rPr lang="en-US" sz="3600" dirty="0">
                <a:solidFill>
                  <a:srgbClr val="616265"/>
                </a:solidFill>
                <a:latin typeface="+mj-lt"/>
              </a:rPr>
              <a:t>is richly featured with the functions you rely on</a:t>
            </a:r>
          </a:p>
          <a:p>
            <a:pPr marL="1028700" lvl="1" indent="-571500">
              <a:buFont typeface="Arial" panose="020B0604020202020204" pitchFamily="34" charset="0"/>
              <a:buChar char="•"/>
            </a:pPr>
            <a:r>
              <a:rPr lang="en-US" sz="3600" dirty="0">
                <a:solidFill>
                  <a:srgbClr val="616265"/>
                </a:solidFill>
                <a:latin typeface="+mj-lt"/>
              </a:rPr>
              <a:t>has the same trusted citation data</a:t>
            </a:r>
          </a:p>
          <a:p>
            <a:pPr marL="1028700" lvl="1" indent="-571500">
              <a:buFont typeface="Arial" panose="020B0604020202020204" pitchFamily="34" charset="0"/>
              <a:buChar char="•"/>
            </a:pPr>
            <a:r>
              <a:rPr lang="en-US" sz="3600" dirty="0">
                <a:solidFill>
                  <a:srgbClr val="616265"/>
                </a:solidFill>
                <a:latin typeface="+mj-lt"/>
              </a:rPr>
              <a:t>can be searched the same way as the legacy system</a:t>
            </a:r>
          </a:p>
          <a:p>
            <a:pPr marL="1028700" lvl="1" indent="-571500">
              <a:buFont typeface="Arial" panose="020B0604020202020204" pitchFamily="34" charset="0"/>
              <a:buChar char="•"/>
            </a:pPr>
            <a:r>
              <a:rPr lang="en-US" sz="3600" dirty="0">
                <a:solidFill>
                  <a:srgbClr val="616265"/>
                </a:solidFill>
                <a:latin typeface="+mj-lt"/>
              </a:rPr>
              <a:t>has improved retrieval </a:t>
            </a:r>
          </a:p>
          <a:p>
            <a:pPr marL="1028700" lvl="1" indent="-571500">
              <a:buFont typeface="Arial" panose="020B0604020202020204" pitchFamily="34" charset="0"/>
              <a:buChar char="•"/>
            </a:pPr>
            <a:r>
              <a:rPr lang="en-US" sz="3600" dirty="0">
                <a:solidFill>
                  <a:srgbClr val="616265"/>
                </a:solidFill>
                <a:latin typeface="+mj-lt"/>
              </a:rPr>
              <a:t>boasts great new display, navigation and output features in a truly responsive design </a:t>
            </a:r>
          </a:p>
          <a:p>
            <a:pPr marL="1028700" lvl="1" indent="-571500">
              <a:buFont typeface="Arial" panose="020B0604020202020204" pitchFamily="34" charset="0"/>
              <a:buChar char="•"/>
            </a:pPr>
            <a:r>
              <a:rPr lang="en-US" sz="3600" dirty="0">
                <a:solidFill>
                  <a:srgbClr val="616265"/>
                </a:solidFill>
                <a:latin typeface="+mj-lt"/>
              </a:rPr>
              <a:t>will be continually improved over time</a:t>
            </a:r>
          </a:p>
          <a:p>
            <a:pPr marL="1028700" lvl="1" indent="-571500">
              <a:buFont typeface="Arial" panose="020B0604020202020204" pitchFamily="34" charset="0"/>
              <a:buChar char="•"/>
            </a:pPr>
            <a:endParaRPr lang="en-US" sz="3600" dirty="0">
              <a:solidFill>
                <a:srgbClr val="002060"/>
              </a:solidFill>
              <a:latin typeface="+mj-lt"/>
            </a:endParaRPr>
          </a:p>
          <a:p>
            <a:endParaRPr lang="en-US" dirty="0">
              <a:solidFill>
                <a:srgbClr val="002060"/>
              </a:solidFill>
            </a:endParaRPr>
          </a:p>
        </p:txBody>
      </p:sp>
      <p:sp>
        <p:nvSpPr>
          <p:cNvPr id="13" name="Title 12">
            <a:extLst>
              <a:ext uri="{FF2B5EF4-FFF2-40B4-BE49-F238E27FC236}">
                <a16:creationId xmlns:a16="http://schemas.microsoft.com/office/drawing/2014/main" xmlns="" id="{96F61976-9C88-4904-9396-28A3FF209613}"/>
              </a:ext>
            </a:extLst>
          </p:cNvPr>
          <p:cNvSpPr>
            <a:spLocks noGrp="1"/>
          </p:cNvSpPr>
          <p:nvPr>
            <p:ph type="title"/>
          </p:nvPr>
        </p:nvSpPr>
        <p:spPr>
          <a:xfrm>
            <a:off x="754737" y="108043"/>
            <a:ext cx="10515600" cy="1325563"/>
          </a:xfrm>
        </p:spPr>
        <p:txBody>
          <a:bodyPr>
            <a:normAutofit/>
          </a:bodyPr>
          <a:lstStyle/>
          <a:p>
            <a:r>
              <a:rPr lang="en-US" dirty="0"/>
              <a:t>Key Points: New PubMed</a:t>
            </a:r>
          </a:p>
        </p:txBody>
      </p:sp>
      <p:sp>
        <p:nvSpPr>
          <p:cNvPr id="3" name="Slide Number Placeholder 2">
            <a:extLst>
              <a:ext uri="{FF2B5EF4-FFF2-40B4-BE49-F238E27FC236}">
                <a16:creationId xmlns:a16="http://schemas.microsoft.com/office/drawing/2014/main" xmlns="" id="{09FF3E40-9A30-4739-B939-DC44A8DB2C51}"/>
              </a:ext>
            </a:extLst>
          </p:cNvPr>
          <p:cNvSpPr>
            <a:spLocks noGrp="1"/>
          </p:cNvSpPr>
          <p:nvPr>
            <p:ph type="sldNum" sz="quarter" idx="12"/>
          </p:nvPr>
        </p:nvSpPr>
        <p:spPr/>
        <p:txBody>
          <a:bodyPr/>
          <a:lstStyle/>
          <a:p>
            <a:fld id="{6F669CBC-9B50-4D77-B834-9E11F644C1C6}" type="slidenum">
              <a:rPr lang="en-US" smtClean="0"/>
              <a:t>33</a:t>
            </a:fld>
            <a:endParaRPr lang="en-US"/>
          </a:p>
        </p:txBody>
      </p:sp>
    </p:spTree>
    <p:extLst>
      <p:ext uri="{BB962C8B-B14F-4D97-AF65-F5344CB8AC3E}">
        <p14:creationId xmlns:p14="http://schemas.microsoft.com/office/powerpoint/2010/main" val="2486251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E8B09560-C90F-426F-A7F0-A124F228A12F}"/>
              </a:ext>
            </a:extLst>
          </p:cNvPr>
          <p:cNvSpPr>
            <a:spLocks noGrp="1"/>
          </p:cNvSpPr>
          <p:nvPr>
            <p:ph type="title"/>
          </p:nvPr>
        </p:nvSpPr>
        <p:spPr>
          <a:xfrm>
            <a:off x="753986" y="126425"/>
            <a:ext cx="10515600" cy="1325563"/>
          </a:xfrm>
        </p:spPr>
        <p:txBody>
          <a:bodyPr/>
          <a:lstStyle/>
          <a:p>
            <a:r>
              <a:rPr lang="en-US" dirty="0"/>
              <a:t>Communication and Planning</a:t>
            </a:r>
          </a:p>
        </p:txBody>
      </p:sp>
      <p:sp>
        <p:nvSpPr>
          <p:cNvPr id="8" name="Content Placeholder 7">
            <a:extLst>
              <a:ext uri="{FF2B5EF4-FFF2-40B4-BE49-F238E27FC236}">
                <a16:creationId xmlns:a16="http://schemas.microsoft.com/office/drawing/2014/main" xmlns="" id="{D2B0B2C8-ABF6-4414-A416-6C1BF7C96E5C}"/>
              </a:ext>
            </a:extLst>
          </p:cNvPr>
          <p:cNvSpPr>
            <a:spLocks noGrp="1"/>
          </p:cNvSpPr>
          <p:nvPr>
            <p:ph idx="1"/>
          </p:nvPr>
        </p:nvSpPr>
        <p:spPr>
          <a:xfrm>
            <a:off x="838200" y="1309810"/>
            <a:ext cx="10515600" cy="3719389"/>
          </a:xfrm>
        </p:spPr>
        <p:txBody>
          <a:bodyPr>
            <a:normAutofit fontScale="70000" lnSpcReduction="20000"/>
          </a:bodyPr>
          <a:lstStyle/>
          <a:p>
            <a:pPr marL="0" indent="0">
              <a:spcAft>
                <a:spcPts val="1200"/>
              </a:spcAft>
              <a:buNone/>
            </a:pPr>
            <a:r>
              <a:rPr lang="en-US" sz="5100" dirty="0">
                <a:latin typeface="+mj-lt"/>
              </a:rPr>
              <a:t>Watch for Updates:</a:t>
            </a:r>
          </a:p>
          <a:p>
            <a:pPr>
              <a:spcBef>
                <a:spcPts val="0"/>
              </a:spcBef>
              <a:spcAft>
                <a:spcPts val="1200"/>
              </a:spcAft>
            </a:pPr>
            <a:r>
              <a:rPr lang="en-US" sz="5100" dirty="0">
                <a:latin typeface="+mj-lt"/>
              </a:rPr>
              <a:t>PubMed in the </a:t>
            </a:r>
            <a:r>
              <a:rPr lang="en-US" sz="5100" dirty="0">
                <a:latin typeface="+mj-lt"/>
                <a:hlinkClick r:id="rId3"/>
              </a:rPr>
              <a:t>NLM Technical Bulletin </a:t>
            </a:r>
            <a:endParaRPr lang="en-US" sz="5100" dirty="0">
              <a:latin typeface="+mj-lt"/>
            </a:endParaRPr>
          </a:p>
          <a:p>
            <a:pPr>
              <a:spcBef>
                <a:spcPts val="0"/>
              </a:spcBef>
              <a:spcAft>
                <a:spcPts val="1200"/>
              </a:spcAft>
            </a:pPr>
            <a:r>
              <a:rPr lang="en-US" sz="5100" dirty="0">
                <a:latin typeface="+mj-lt"/>
              </a:rPr>
              <a:t>PubMed in the </a:t>
            </a:r>
            <a:r>
              <a:rPr lang="en-US" sz="5100" dirty="0">
                <a:latin typeface="+mj-lt"/>
                <a:hlinkClick r:id="rId4"/>
              </a:rPr>
              <a:t>NCBI Insights Blog</a:t>
            </a:r>
            <a:endParaRPr lang="en-US" sz="5100" dirty="0">
              <a:latin typeface="+mj-lt"/>
            </a:endParaRPr>
          </a:p>
          <a:p>
            <a:pPr>
              <a:spcBef>
                <a:spcPts val="0"/>
              </a:spcBef>
              <a:spcAft>
                <a:spcPts val="1200"/>
              </a:spcAft>
            </a:pPr>
            <a:r>
              <a:rPr lang="en-US" sz="5100" dirty="0">
                <a:latin typeface="+mj-lt"/>
              </a:rPr>
              <a:t>New PubMed </a:t>
            </a:r>
            <a:r>
              <a:rPr lang="en-US" sz="5100" dirty="0">
                <a:latin typeface="+mj-lt"/>
                <a:hlinkClick r:id="rId5"/>
              </a:rPr>
              <a:t>Home Page</a:t>
            </a:r>
            <a:endParaRPr lang="en-US" sz="5100" dirty="0">
              <a:latin typeface="+mj-lt"/>
            </a:endParaRPr>
          </a:p>
          <a:p>
            <a:pPr>
              <a:spcBef>
                <a:spcPts val="0"/>
              </a:spcBef>
              <a:spcAft>
                <a:spcPts val="1200"/>
              </a:spcAft>
            </a:pPr>
            <a:r>
              <a:rPr lang="en-US" sz="5100" dirty="0">
                <a:latin typeface="+mj-lt"/>
              </a:rPr>
              <a:t>NLM and NCBI Social Media</a:t>
            </a:r>
          </a:p>
          <a:p>
            <a:pPr>
              <a:spcBef>
                <a:spcPts val="0"/>
              </a:spcBef>
              <a:spcAft>
                <a:spcPts val="1200"/>
              </a:spcAft>
            </a:pPr>
            <a:r>
              <a:rPr lang="en-US" sz="5100" dirty="0">
                <a:latin typeface="+mj-lt"/>
              </a:rPr>
              <a:t>Training from the </a:t>
            </a:r>
            <a:r>
              <a:rPr lang="en-US" sz="5100" dirty="0">
                <a:latin typeface="+mj-lt"/>
                <a:hlinkClick r:id="rId6"/>
              </a:rPr>
              <a:t>National Network of Libraries of Medicine</a:t>
            </a:r>
            <a:endParaRPr lang="en-US" sz="5100" dirty="0">
              <a:latin typeface="+mj-lt"/>
            </a:endParaRPr>
          </a:p>
          <a:p>
            <a:pPr>
              <a:spcAft>
                <a:spcPts val="1200"/>
              </a:spcAft>
            </a:pPr>
            <a:endParaRPr lang="en-US" sz="5100" dirty="0">
              <a:latin typeface="+mj-lt"/>
            </a:endParaRPr>
          </a:p>
          <a:p>
            <a:endParaRPr lang="en-US" sz="4400" dirty="0">
              <a:latin typeface="+mj-lt"/>
            </a:endParaRPr>
          </a:p>
          <a:p>
            <a:endParaRPr lang="en-US" sz="4400" dirty="0">
              <a:latin typeface="+mj-lt"/>
            </a:endParaRPr>
          </a:p>
          <a:p>
            <a:endParaRPr lang="en-US" sz="4400" dirty="0">
              <a:latin typeface="+mj-lt"/>
            </a:endParaRPr>
          </a:p>
          <a:p>
            <a:pPr marL="0" indent="0">
              <a:buNone/>
            </a:pPr>
            <a:endParaRPr lang="en-US" dirty="0"/>
          </a:p>
          <a:p>
            <a:endParaRPr lang="en-US" dirty="0"/>
          </a:p>
          <a:p>
            <a:pPr marL="0" indent="0">
              <a:buNone/>
            </a:pPr>
            <a:endParaRPr lang="en-US" dirty="0"/>
          </a:p>
          <a:p>
            <a:endParaRPr lang="en-US" dirty="0"/>
          </a:p>
          <a:p>
            <a:endParaRPr lang="en-US" dirty="0"/>
          </a:p>
          <a:p>
            <a:endParaRPr lang="en-US" dirty="0"/>
          </a:p>
        </p:txBody>
      </p:sp>
      <p:sp>
        <p:nvSpPr>
          <p:cNvPr id="2" name="Slide Number Placeholder 1">
            <a:extLst>
              <a:ext uri="{FF2B5EF4-FFF2-40B4-BE49-F238E27FC236}">
                <a16:creationId xmlns:a16="http://schemas.microsoft.com/office/drawing/2014/main" xmlns="" id="{73076766-EE11-423D-AA8C-ACDF5A7DEE86}"/>
              </a:ext>
            </a:extLst>
          </p:cNvPr>
          <p:cNvSpPr>
            <a:spLocks noGrp="1"/>
          </p:cNvSpPr>
          <p:nvPr>
            <p:ph type="sldNum" sz="quarter" idx="12"/>
          </p:nvPr>
        </p:nvSpPr>
        <p:spPr/>
        <p:txBody>
          <a:bodyPr/>
          <a:lstStyle/>
          <a:p>
            <a:fld id="{6F669CBC-9B50-4D77-B834-9E11F644C1C6}" type="slidenum">
              <a:rPr lang="en-US" smtClean="0"/>
              <a:t>34</a:t>
            </a:fld>
            <a:endParaRPr lang="en-US"/>
          </a:p>
        </p:txBody>
      </p:sp>
    </p:spTree>
    <p:extLst>
      <p:ext uri="{BB962C8B-B14F-4D97-AF65-F5344CB8AC3E}">
        <p14:creationId xmlns:p14="http://schemas.microsoft.com/office/powerpoint/2010/main" val="4183892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s?">
            <a:extLst>
              <a:ext uri="{FF2B5EF4-FFF2-40B4-BE49-F238E27FC236}">
                <a16:creationId xmlns:a16="http://schemas.microsoft.com/office/drawing/2014/main" xmlns="" id="{1AF4CD4A-93B4-4069-BE68-B26C1AACBF55}"/>
              </a:ext>
            </a:extLst>
          </p:cNvPr>
          <p:cNvPicPr>
            <a:picLocks noChangeAspect="1"/>
          </p:cNvPicPr>
          <p:nvPr/>
        </p:nvPicPr>
        <p:blipFill>
          <a:blip r:embed="rId3"/>
          <a:stretch>
            <a:fillRect/>
          </a:stretch>
        </p:blipFill>
        <p:spPr>
          <a:xfrm>
            <a:off x="3776131" y="1261945"/>
            <a:ext cx="7268047" cy="4845365"/>
          </a:xfrm>
          <a:prstGeom prst="rect">
            <a:avLst/>
          </a:prstGeom>
        </p:spPr>
      </p:pic>
      <p:sp>
        <p:nvSpPr>
          <p:cNvPr id="7" name="Title 6">
            <a:extLst>
              <a:ext uri="{FF2B5EF4-FFF2-40B4-BE49-F238E27FC236}">
                <a16:creationId xmlns:a16="http://schemas.microsoft.com/office/drawing/2014/main" xmlns="" id="{E8B09560-C90F-426F-A7F0-A124F228A12F}"/>
              </a:ext>
            </a:extLst>
          </p:cNvPr>
          <p:cNvSpPr>
            <a:spLocks noGrp="1"/>
          </p:cNvSpPr>
          <p:nvPr>
            <p:ph type="title"/>
          </p:nvPr>
        </p:nvSpPr>
        <p:spPr>
          <a:xfrm>
            <a:off x="753986" y="126425"/>
            <a:ext cx="10515600" cy="1325563"/>
          </a:xfrm>
        </p:spPr>
        <p:txBody>
          <a:bodyPr/>
          <a:lstStyle/>
          <a:p>
            <a:r>
              <a:rPr lang="en-US" dirty="0"/>
              <a:t>Questions?</a:t>
            </a:r>
          </a:p>
        </p:txBody>
      </p:sp>
      <p:sp>
        <p:nvSpPr>
          <p:cNvPr id="2" name="Slide Number Placeholder 1">
            <a:extLst>
              <a:ext uri="{FF2B5EF4-FFF2-40B4-BE49-F238E27FC236}">
                <a16:creationId xmlns:a16="http://schemas.microsoft.com/office/drawing/2014/main" xmlns="" id="{2454BBD0-5360-4694-8919-F160C6ED2755}"/>
              </a:ext>
            </a:extLst>
          </p:cNvPr>
          <p:cNvSpPr>
            <a:spLocks noGrp="1"/>
          </p:cNvSpPr>
          <p:nvPr>
            <p:ph type="sldNum" sz="quarter" idx="12"/>
          </p:nvPr>
        </p:nvSpPr>
        <p:spPr/>
        <p:txBody>
          <a:bodyPr/>
          <a:lstStyle/>
          <a:p>
            <a:fld id="{6F669CBC-9B50-4D77-B834-9E11F644C1C6}" type="slidenum">
              <a:rPr lang="en-US" smtClean="0"/>
              <a:t>35</a:t>
            </a:fld>
            <a:endParaRPr lang="en-US"/>
          </a:p>
        </p:txBody>
      </p:sp>
    </p:spTree>
    <p:extLst>
      <p:ext uri="{BB962C8B-B14F-4D97-AF65-F5344CB8AC3E}">
        <p14:creationId xmlns:p14="http://schemas.microsoft.com/office/powerpoint/2010/main" val="4188914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770B8E3-0E90-4CFC-A22E-13225904CF6B}"/>
              </a:ext>
            </a:extLst>
          </p:cNvPr>
          <p:cNvSpPr/>
          <p:nvPr/>
        </p:nvSpPr>
        <p:spPr>
          <a:xfrm>
            <a:off x="-188768" y="1300140"/>
            <a:ext cx="11457725" cy="5836149"/>
          </a:xfrm>
          <a:prstGeom prst="rect">
            <a:avLst/>
          </a:prstGeom>
        </p:spPr>
        <p:txBody>
          <a:bodyPr wrap="square">
            <a:spAutoFit/>
          </a:bodyPr>
          <a:lstStyle/>
          <a:p>
            <a:pPr marL="1254125" indent="-342900">
              <a:lnSpc>
                <a:spcPct val="107000"/>
              </a:lnSpc>
              <a:spcAft>
                <a:spcPts val="600"/>
              </a:spcAft>
              <a:buFont typeface="Arial" panose="020B0604020202020204" pitchFamily="34" charset="0"/>
              <a:buChar char="•"/>
              <a:tabLst>
                <a:tab pos="457200" algn="l"/>
              </a:tabLst>
            </a:pPr>
            <a:r>
              <a:rPr lang="en-US" sz="3200" dirty="0">
                <a:solidFill>
                  <a:srgbClr val="616265"/>
                </a:solidFill>
                <a:latin typeface="+mj-lt"/>
                <a:ea typeface="Calibri" panose="020F0502020204030204" pitchFamily="34" charset="0"/>
                <a:cs typeface="Times New Roman" panose="02020603050405020304" pitchFamily="18" charset="0"/>
              </a:rPr>
              <a:t>Preview snippets from the abstracts on the results page</a:t>
            </a:r>
          </a:p>
          <a:p>
            <a:pPr marL="1254125" indent="-342900">
              <a:lnSpc>
                <a:spcPct val="107000"/>
              </a:lnSpc>
              <a:spcAft>
                <a:spcPts val="600"/>
              </a:spcAft>
              <a:buFont typeface="Arial" panose="020B0604020202020204" pitchFamily="34" charset="0"/>
              <a:buChar char="•"/>
              <a:tabLst>
                <a:tab pos="457200" algn="l"/>
              </a:tabLst>
            </a:pPr>
            <a:r>
              <a:rPr lang="en-US" sz="3200" dirty="0">
                <a:solidFill>
                  <a:srgbClr val="616265"/>
                </a:solidFill>
                <a:latin typeface="+mj-lt"/>
                <a:ea typeface="Calibri" panose="020F0502020204030204" pitchFamily="34" charset="0"/>
                <a:cs typeface="Times New Roman" panose="02020603050405020304" pitchFamily="18" charset="0"/>
              </a:rPr>
              <a:t>Page from abstract to abstract</a:t>
            </a:r>
          </a:p>
          <a:p>
            <a:pPr marL="1254125" indent="-342900">
              <a:lnSpc>
                <a:spcPct val="107000"/>
              </a:lnSpc>
              <a:spcAft>
                <a:spcPts val="600"/>
              </a:spcAft>
              <a:buFont typeface="Arial" panose="020B0604020202020204" pitchFamily="34" charset="0"/>
              <a:buChar char="•"/>
              <a:tabLst>
                <a:tab pos="457200" algn="l"/>
              </a:tabLst>
            </a:pPr>
            <a:r>
              <a:rPr lang="en-US" sz="3200" dirty="0">
                <a:solidFill>
                  <a:srgbClr val="616265"/>
                </a:solidFill>
                <a:latin typeface="+mj-lt"/>
                <a:ea typeface="Calibri" panose="020F0502020204030204" pitchFamily="34" charset="0"/>
                <a:cs typeface="Times New Roman" panose="02020603050405020304" pitchFamily="18" charset="0"/>
              </a:rPr>
              <a:t>Navigate around a record using the sidebar</a:t>
            </a:r>
          </a:p>
          <a:p>
            <a:pPr marL="1254125" marR="0" lvl="0" indent="-342900">
              <a:lnSpc>
                <a:spcPct val="107000"/>
              </a:lnSpc>
              <a:spcBef>
                <a:spcPts val="0"/>
              </a:spcBef>
              <a:spcAft>
                <a:spcPts val="600"/>
              </a:spcAft>
              <a:buFont typeface="Arial" panose="020B0604020202020204" pitchFamily="34" charset="0"/>
              <a:buChar char="•"/>
              <a:tabLst>
                <a:tab pos="457200" algn="l"/>
              </a:tabLst>
            </a:pPr>
            <a:r>
              <a:rPr lang="en-US" sz="3200" dirty="0">
                <a:solidFill>
                  <a:srgbClr val="616265"/>
                </a:solidFill>
                <a:latin typeface="+mj-lt"/>
                <a:ea typeface="Calibri" panose="020F0502020204030204" pitchFamily="34" charset="0"/>
                <a:cs typeface="Times New Roman" panose="02020603050405020304" pitchFamily="18" charset="0"/>
              </a:rPr>
              <a:t>Cite in your preferred format</a:t>
            </a:r>
          </a:p>
          <a:p>
            <a:pPr marL="1254125" marR="0" lvl="0" indent="-342900">
              <a:lnSpc>
                <a:spcPct val="107000"/>
              </a:lnSpc>
              <a:spcBef>
                <a:spcPts val="0"/>
              </a:spcBef>
              <a:spcAft>
                <a:spcPts val="600"/>
              </a:spcAft>
              <a:buFont typeface="Arial" panose="020B0604020202020204" pitchFamily="34" charset="0"/>
              <a:buChar char="•"/>
              <a:tabLst>
                <a:tab pos="457200" algn="l"/>
              </a:tabLst>
            </a:pPr>
            <a:r>
              <a:rPr lang="en-US" sz="3200" dirty="0">
                <a:solidFill>
                  <a:srgbClr val="616265"/>
                </a:solidFill>
                <a:latin typeface="+mj-lt"/>
                <a:ea typeface="Calibri" panose="020F0502020204030204" pitchFamily="34" charset="0"/>
                <a:cs typeface="Times New Roman" panose="02020603050405020304" pitchFamily="18" charset="0"/>
              </a:rPr>
              <a:t>Share via social media or permalink</a:t>
            </a:r>
          </a:p>
          <a:p>
            <a:pPr marL="1254125" marR="0" lvl="0" indent="-342900">
              <a:lnSpc>
                <a:spcPct val="107000"/>
              </a:lnSpc>
              <a:spcBef>
                <a:spcPts val="0"/>
              </a:spcBef>
              <a:spcAft>
                <a:spcPts val="600"/>
              </a:spcAft>
              <a:buFont typeface="Arial" panose="020B0604020202020204" pitchFamily="34" charset="0"/>
              <a:buChar char="•"/>
              <a:tabLst>
                <a:tab pos="457200" algn="l"/>
              </a:tabLst>
            </a:pPr>
            <a:r>
              <a:rPr lang="en-US" sz="3200" dirty="0">
                <a:solidFill>
                  <a:srgbClr val="616265"/>
                </a:solidFill>
                <a:latin typeface="+mj-lt"/>
                <a:ea typeface="Calibri" panose="020F0502020204030204" pitchFamily="34" charset="0"/>
                <a:cs typeface="Times New Roman" panose="02020603050405020304" pitchFamily="18" charset="0"/>
              </a:rPr>
              <a:t>Display up to 5 Outside Tool icons</a:t>
            </a:r>
          </a:p>
          <a:p>
            <a:pPr marL="1254125" marR="0" lvl="0" indent="-342900">
              <a:lnSpc>
                <a:spcPct val="107000"/>
              </a:lnSpc>
              <a:spcBef>
                <a:spcPts val="0"/>
              </a:spcBef>
              <a:spcAft>
                <a:spcPts val="600"/>
              </a:spcAft>
              <a:buFont typeface="Arial" panose="020B0604020202020204" pitchFamily="34" charset="0"/>
              <a:buChar char="•"/>
              <a:tabLst>
                <a:tab pos="457200" algn="l"/>
              </a:tabLst>
            </a:pPr>
            <a:r>
              <a:rPr lang="en-US" sz="3200" dirty="0">
                <a:solidFill>
                  <a:srgbClr val="616265"/>
                </a:solidFill>
                <a:latin typeface="+mj-lt"/>
                <a:ea typeface="Calibri" panose="020F0502020204030204" pitchFamily="34" charset="0"/>
                <a:cs typeface="Times New Roman" panose="02020603050405020304" pitchFamily="18" charset="0"/>
              </a:rPr>
              <a:t>Access everything from your mobile device</a:t>
            </a:r>
          </a:p>
          <a:p>
            <a:pPr marL="1254125" marR="0" lvl="0" indent="-342900">
              <a:lnSpc>
                <a:spcPct val="107000"/>
              </a:lnSpc>
              <a:spcBef>
                <a:spcPts val="0"/>
              </a:spcBef>
              <a:spcAft>
                <a:spcPts val="600"/>
              </a:spcAft>
              <a:buFont typeface="Arial" panose="020B0604020202020204" pitchFamily="34" charset="0"/>
              <a:buChar char="•"/>
              <a:tabLst>
                <a:tab pos="457200" algn="l"/>
              </a:tabLst>
            </a:pPr>
            <a:endParaRPr lang="en-US" sz="3200" dirty="0">
              <a:solidFill>
                <a:schemeClr val="tx2">
                  <a:lumMod val="50000"/>
                </a:schemeClr>
              </a:solidFill>
              <a:latin typeface="+mj-lt"/>
              <a:ea typeface="Calibri" panose="020F0502020204030204" pitchFamily="34" charset="0"/>
              <a:cs typeface="Times New Roman" panose="02020603050405020304" pitchFamily="18" charset="0"/>
            </a:endParaRPr>
          </a:p>
          <a:p>
            <a:pPr marL="1254125" marR="0" lvl="0" indent="-342900">
              <a:lnSpc>
                <a:spcPct val="107000"/>
              </a:lnSpc>
              <a:spcBef>
                <a:spcPts val="0"/>
              </a:spcBef>
              <a:spcAft>
                <a:spcPts val="800"/>
              </a:spcAft>
              <a:buFont typeface="Arial" panose="020B0604020202020204" pitchFamily="34" charset="0"/>
              <a:buChar char="•"/>
              <a:tabLst>
                <a:tab pos="457200" algn="l"/>
              </a:tabLst>
            </a:pPr>
            <a:endParaRPr lang="en-US" sz="3200" dirty="0">
              <a:solidFill>
                <a:schemeClr val="tx2">
                  <a:lumMod val="50000"/>
                </a:schemeClr>
              </a:solidFill>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dirty="0">
              <a:latin typeface="+mj-lt"/>
              <a:ea typeface="Calibri" panose="020F0502020204030204" pitchFamily="34" charset="0"/>
              <a:cs typeface="Times New Roman" panose="02020603050405020304" pitchFamily="18" charset="0"/>
            </a:endParaRPr>
          </a:p>
        </p:txBody>
      </p:sp>
      <p:sp>
        <p:nvSpPr>
          <p:cNvPr id="5" name="Title 4">
            <a:extLst>
              <a:ext uri="{FF2B5EF4-FFF2-40B4-BE49-F238E27FC236}">
                <a16:creationId xmlns:a16="http://schemas.microsoft.com/office/drawing/2014/main" xmlns="" id="{8639EB8E-D099-4229-BC87-52FC96FE6512}"/>
              </a:ext>
            </a:extLst>
          </p:cNvPr>
          <p:cNvSpPr>
            <a:spLocks noGrp="1"/>
          </p:cNvSpPr>
          <p:nvPr>
            <p:ph type="title"/>
          </p:nvPr>
        </p:nvSpPr>
        <p:spPr>
          <a:xfrm>
            <a:off x="753357" y="136523"/>
            <a:ext cx="10515600" cy="1325563"/>
          </a:xfrm>
        </p:spPr>
        <p:txBody>
          <a:bodyPr/>
          <a:lstStyle/>
          <a:p>
            <a:r>
              <a:rPr lang="en-US" dirty="0">
                <a:solidFill>
                  <a:schemeClr val="tx1">
                    <a:lumMod val="65000"/>
                    <a:lumOff val="35000"/>
                  </a:schemeClr>
                </a:solidFill>
              </a:rPr>
              <a:t>…plus new features for a better experience</a:t>
            </a:r>
            <a:endParaRPr lang="en-US" dirty="0"/>
          </a:p>
        </p:txBody>
      </p:sp>
      <p:sp>
        <p:nvSpPr>
          <p:cNvPr id="2" name="Slide Number Placeholder 1">
            <a:extLst>
              <a:ext uri="{FF2B5EF4-FFF2-40B4-BE49-F238E27FC236}">
                <a16:creationId xmlns:a16="http://schemas.microsoft.com/office/drawing/2014/main" xmlns="" id="{769D08BB-CF3D-42F2-8838-845C64BCB5AB}"/>
              </a:ext>
            </a:extLst>
          </p:cNvPr>
          <p:cNvSpPr>
            <a:spLocks noGrp="1"/>
          </p:cNvSpPr>
          <p:nvPr>
            <p:ph type="sldNum" sz="quarter" idx="12"/>
          </p:nvPr>
        </p:nvSpPr>
        <p:spPr/>
        <p:txBody>
          <a:bodyPr/>
          <a:lstStyle/>
          <a:p>
            <a:fld id="{6F669CBC-9B50-4D77-B834-9E11F644C1C6}" type="slidenum">
              <a:rPr lang="en-US" smtClean="0"/>
              <a:pPr/>
              <a:t>4</a:t>
            </a:fld>
            <a:endParaRPr lang="en-US"/>
          </a:p>
        </p:txBody>
      </p:sp>
    </p:spTree>
    <p:extLst>
      <p:ext uri="{BB962C8B-B14F-4D97-AF65-F5344CB8AC3E}">
        <p14:creationId xmlns:p14="http://schemas.microsoft.com/office/powerpoint/2010/main" val="622985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5AAE7EC-18C0-4F34-8932-4CCE8568CC3B}"/>
              </a:ext>
            </a:extLst>
          </p:cNvPr>
          <p:cNvSpPr txBox="1"/>
          <p:nvPr/>
        </p:nvSpPr>
        <p:spPr>
          <a:xfrm>
            <a:off x="725479" y="4336002"/>
            <a:ext cx="10571356"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600" dirty="0">
                <a:solidFill>
                  <a:srgbClr val="616265"/>
                </a:solidFill>
              </a:rPr>
              <a:t>Improved Best Match brings the best results to the top!</a:t>
            </a:r>
          </a:p>
        </p:txBody>
      </p:sp>
      <p:sp>
        <p:nvSpPr>
          <p:cNvPr id="3" name="Rectangle 2">
            <a:extLst>
              <a:ext uri="{FF2B5EF4-FFF2-40B4-BE49-F238E27FC236}">
                <a16:creationId xmlns:a16="http://schemas.microsoft.com/office/drawing/2014/main" xmlns="" id="{0770B8E3-0E90-4CFC-A22E-13225904CF6B}"/>
              </a:ext>
            </a:extLst>
          </p:cNvPr>
          <p:cNvSpPr/>
          <p:nvPr/>
        </p:nvSpPr>
        <p:spPr>
          <a:xfrm>
            <a:off x="-188768" y="1300140"/>
            <a:ext cx="11457725" cy="2791085"/>
          </a:xfrm>
          <a:prstGeom prst="rect">
            <a:avLst/>
          </a:prstGeom>
        </p:spPr>
        <p:txBody>
          <a:bodyPr wrap="square">
            <a:spAutoFit/>
          </a:bodyPr>
          <a:lstStyle/>
          <a:p>
            <a:pPr marL="1254125" indent="-342900">
              <a:lnSpc>
                <a:spcPct val="107000"/>
              </a:lnSpc>
              <a:spcAft>
                <a:spcPts val="600"/>
              </a:spcAft>
              <a:buFont typeface="Arial" panose="020B0604020202020204" pitchFamily="34" charset="0"/>
              <a:buChar char="•"/>
              <a:tabLst>
                <a:tab pos="457200" algn="l"/>
              </a:tabLst>
            </a:pPr>
            <a:r>
              <a:rPr lang="en-US" sz="3200" dirty="0">
                <a:solidFill>
                  <a:srgbClr val="616265"/>
                </a:solidFill>
                <a:latin typeface="+mj-lt"/>
                <a:ea typeface="Calibri" panose="020F0502020204030204" pitchFamily="34" charset="0"/>
                <a:cs typeface="Times New Roman" panose="02020603050405020304" pitchFamily="18" charset="0"/>
              </a:rPr>
              <a:t>Better sensors</a:t>
            </a:r>
          </a:p>
          <a:p>
            <a:pPr marL="1254125" indent="-342900">
              <a:lnSpc>
                <a:spcPct val="107000"/>
              </a:lnSpc>
              <a:spcAft>
                <a:spcPts val="600"/>
              </a:spcAft>
              <a:buFont typeface="Arial" panose="020B0604020202020204" pitchFamily="34" charset="0"/>
              <a:buChar char="•"/>
              <a:tabLst>
                <a:tab pos="457200" algn="l"/>
              </a:tabLst>
            </a:pPr>
            <a:r>
              <a:rPr lang="en-US" sz="3200" dirty="0">
                <a:solidFill>
                  <a:srgbClr val="616265"/>
                </a:solidFill>
                <a:latin typeface="+mj-lt"/>
                <a:ea typeface="Calibri" panose="020F0502020204030204" pitchFamily="34" charset="0"/>
                <a:cs typeface="Times New Roman" panose="02020603050405020304" pitchFamily="18" charset="0"/>
              </a:rPr>
              <a:t>Added synonymy, including plural forms </a:t>
            </a:r>
          </a:p>
          <a:p>
            <a:pPr marL="1254125" indent="-342900">
              <a:lnSpc>
                <a:spcPct val="107000"/>
              </a:lnSpc>
              <a:spcAft>
                <a:spcPts val="600"/>
              </a:spcAft>
              <a:buFont typeface="Arial" panose="020B0604020202020204" pitchFamily="34" charset="0"/>
              <a:buChar char="•"/>
              <a:tabLst>
                <a:tab pos="457200" algn="l"/>
              </a:tabLst>
            </a:pPr>
            <a:r>
              <a:rPr lang="en-US" sz="3200" dirty="0">
                <a:solidFill>
                  <a:srgbClr val="616265"/>
                </a:solidFill>
                <a:latin typeface="+mj-lt"/>
                <a:ea typeface="Calibri" panose="020F0502020204030204" pitchFamily="34" charset="0"/>
                <a:cs typeface="Times New Roman" panose="02020603050405020304" pitchFamily="18" charset="0"/>
              </a:rPr>
              <a:t>Improved British/American mapping</a:t>
            </a:r>
          </a:p>
          <a:p>
            <a:pPr marL="1254125" indent="-342900">
              <a:lnSpc>
                <a:spcPct val="107000"/>
              </a:lnSpc>
              <a:spcAft>
                <a:spcPts val="600"/>
              </a:spcAft>
              <a:buFont typeface="Arial" panose="020B0604020202020204" pitchFamily="34" charset="0"/>
              <a:buChar char="•"/>
              <a:tabLst>
                <a:tab pos="457200" algn="l"/>
              </a:tabLst>
            </a:pPr>
            <a:r>
              <a:rPr lang="en-US" sz="3200" dirty="0">
                <a:solidFill>
                  <a:srgbClr val="616265"/>
                </a:solidFill>
                <a:latin typeface="+mj-lt"/>
                <a:ea typeface="Calibri" panose="020F0502020204030204" pitchFamily="34" charset="0"/>
                <a:cs typeface="Times New Roman" panose="02020603050405020304" pitchFamily="18" charset="0"/>
              </a:rPr>
              <a:t>Unlimited truncation</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dirty="0">
              <a:latin typeface="+mj-lt"/>
              <a:ea typeface="Calibri" panose="020F0502020204030204" pitchFamily="34" charset="0"/>
              <a:cs typeface="Times New Roman" panose="02020603050405020304" pitchFamily="18" charset="0"/>
            </a:endParaRPr>
          </a:p>
        </p:txBody>
      </p:sp>
      <p:sp>
        <p:nvSpPr>
          <p:cNvPr id="15" name="Title 1">
            <a:extLst>
              <a:ext uri="{FF2B5EF4-FFF2-40B4-BE49-F238E27FC236}">
                <a16:creationId xmlns:a16="http://schemas.microsoft.com/office/drawing/2014/main" xmlns="" id="{7FE33468-23F7-46BF-BD9E-35D6A55399FA}"/>
              </a:ext>
            </a:extLst>
          </p:cNvPr>
          <p:cNvSpPr>
            <a:spLocks noGrp="1"/>
          </p:cNvSpPr>
          <p:nvPr>
            <p:ph type="title"/>
          </p:nvPr>
        </p:nvSpPr>
        <p:spPr>
          <a:xfrm>
            <a:off x="753357" y="487676"/>
            <a:ext cx="10515600" cy="596409"/>
          </a:xfrm>
        </p:spPr>
        <p:txBody>
          <a:bodyPr>
            <a:noAutofit/>
          </a:bodyPr>
          <a:lstStyle/>
          <a:p>
            <a:r>
              <a:rPr lang="en-US" dirty="0"/>
              <a:t>…plus enhanced retrieval</a:t>
            </a:r>
          </a:p>
        </p:txBody>
      </p:sp>
      <p:sp>
        <p:nvSpPr>
          <p:cNvPr id="4" name="Slide Number Placeholder 3">
            <a:extLst>
              <a:ext uri="{FF2B5EF4-FFF2-40B4-BE49-F238E27FC236}">
                <a16:creationId xmlns:a16="http://schemas.microsoft.com/office/drawing/2014/main" xmlns="" id="{01F25CE3-B9DB-4805-A4A3-0749F2833A36}"/>
              </a:ext>
            </a:extLst>
          </p:cNvPr>
          <p:cNvSpPr>
            <a:spLocks noGrp="1"/>
          </p:cNvSpPr>
          <p:nvPr>
            <p:ph type="sldNum" sz="quarter" idx="12"/>
          </p:nvPr>
        </p:nvSpPr>
        <p:spPr/>
        <p:txBody>
          <a:bodyPr/>
          <a:lstStyle/>
          <a:p>
            <a:fld id="{6F669CBC-9B50-4D77-B834-9E11F644C1C6}" type="slidenum">
              <a:rPr lang="en-US" smtClean="0"/>
              <a:t>5</a:t>
            </a:fld>
            <a:endParaRPr lang="en-US"/>
          </a:p>
        </p:txBody>
      </p:sp>
    </p:spTree>
    <p:extLst>
      <p:ext uri="{BB962C8B-B14F-4D97-AF65-F5344CB8AC3E}">
        <p14:creationId xmlns:p14="http://schemas.microsoft.com/office/powerpoint/2010/main" val="179659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FEBF7A2-4A0D-4809-9DCF-31E6A6C66D02}"/>
              </a:ext>
            </a:extLst>
          </p:cNvPr>
          <p:cNvSpPr/>
          <p:nvPr/>
        </p:nvSpPr>
        <p:spPr>
          <a:xfrm>
            <a:off x="740110" y="1234868"/>
            <a:ext cx="9965404" cy="4770537"/>
          </a:xfrm>
          <a:prstGeom prst="rect">
            <a:avLst/>
          </a:prstGeom>
        </p:spPr>
        <p:txBody>
          <a:bodyPr wrap="square">
            <a:spAutoFit/>
          </a:bodyPr>
          <a:lstStyle/>
          <a:p>
            <a:pPr>
              <a:spcAft>
                <a:spcPts val="600"/>
              </a:spcAft>
            </a:pPr>
            <a:r>
              <a:rPr lang="en-US" sz="3200" dirty="0">
                <a:solidFill>
                  <a:srgbClr val="616265"/>
                </a:solidFill>
                <a:latin typeface="+mj-lt"/>
              </a:rPr>
              <a:t>Looking for some good articles about a topic?</a:t>
            </a:r>
          </a:p>
          <a:p>
            <a:pPr marL="457200" indent="-457200">
              <a:spcAft>
                <a:spcPts val="600"/>
              </a:spcAft>
              <a:buFont typeface="Arial" panose="020B0604020202020204" pitchFamily="34" charset="0"/>
              <a:buChar char="•"/>
            </a:pPr>
            <a:r>
              <a:rPr lang="en-US" sz="2800" dirty="0">
                <a:solidFill>
                  <a:srgbClr val="616265"/>
                </a:solidFill>
                <a:latin typeface="+mj-lt"/>
              </a:rPr>
              <a:t>Enter your search terms into the search box</a:t>
            </a:r>
          </a:p>
          <a:p>
            <a:pPr marL="457200" indent="-457200">
              <a:spcAft>
                <a:spcPts val="600"/>
              </a:spcAft>
              <a:buFont typeface="Arial" panose="020B0604020202020204" pitchFamily="34" charset="0"/>
              <a:buChar char="•"/>
            </a:pPr>
            <a:r>
              <a:rPr lang="en-US" sz="2800" dirty="0">
                <a:solidFill>
                  <a:srgbClr val="616265"/>
                </a:solidFill>
                <a:latin typeface="+mj-lt"/>
              </a:rPr>
              <a:t>Be specific</a:t>
            </a:r>
          </a:p>
          <a:p>
            <a:pPr marL="457200" indent="-457200">
              <a:spcAft>
                <a:spcPts val="600"/>
              </a:spcAft>
              <a:buFont typeface="Arial" panose="020B0604020202020204" pitchFamily="34" charset="0"/>
              <a:buChar char="•"/>
            </a:pPr>
            <a:r>
              <a:rPr lang="en-US" sz="2800" dirty="0">
                <a:solidFill>
                  <a:srgbClr val="616265"/>
                </a:solidFill>
                <a:latin typeface="+mj-lt"/>
              </a:rPr>
              <a:t>No search tags or ANDs needed</a:t>
            </a:r>
          </a:p>
          <a:p>
            <a:pPr marL="457200" indent="-457200">
              <a:spcAft>
                <a:spcPts val="600"/>
              </a:spcAft>
              <a:buFont typeface="Arial" panose="020B0604020202020204" pitchFamily="34" charset="0"/>
              <a:buChar char="•"/>
            </a:pPr>
            <a:r>
              <a:rPr lang="en-US" sz="2800" dirty="0">
                <a:solidFill>
                  <a:srgbClr val="616265"/>
                </a:solidFill>
                <a:latin typeface="+mj-lt"/>
              </a:rPr>
              <a:t>Avoid quotation marks</a:t>
            </a:r>
          </a:p>
          <a:p>
            <a:pPr marL="457200" indent="-457200">
              <a:spcAft>
                <a:spcPts val="600"/>
              </a:spcAft>
              <a:buFont typeface="Arial" panose="020B0604020202020204" pitchFamily="34" charset="0"/>
              <a:buChar char="•"/>
            </a:pPr>
            <a:r>
              <a:rPr lang="en-US" sz="2800" dirty="0">
                <a:solidFill>
                  <a:srgbClr val="616265"/>
                </a:solidFill>
                <a:latin typeface="+mj-lt"/>
              </a:rPr>
              <a:t>Avoid truncation (*)</a:t>
            </a:r>
          </a:p>
          <a:p>
            <a:pPr>
              <a:spcAft>
                <a:spcPts val="600"/>
              </a:spcAft>
            </a:pPr>
            <a:r>
              <a:rPr lang="en-US" sz="3200" dirty="0">
                <a:solidFill>
                  <a:srgbClr val="616265"/>
                </a:solidFill>
                <a:latin typeface="+mj-lt"/>
              </a:rPr>
              <a:t>Looking for a specific, known article?</a:t>
            </a:r>
          </a:p>
          <a:p>
            <a:pPr marL="457200" indent="-457200">
              <a:spcAft>
                <a:spcPts val="600"/>
              </a:spcAft>
              <a:buFont typeface="Arial" panose="020B0604020202020204" pitchFamily="34" charset="0"/>
              <a:buChar char="•"/>
            </a:pPr>
            <a:r>
              <a:rPr lang="en-US" sz="2800" dirty="0">
                <a:solidFill>
                  <a:srgbClr val="616265"/>
                </a:solidFill>
                <a:latin typeface="+mj-lt"/>
              </a:rPr>
              <a:t>Let the citation sensor work for you</a:t>
            </a:r>
          </a:p>
          <a:p>
            <a:pPr marL="457200" indent="-457200">
              <a:buFont typeface="Arial" panose="020B0604020202020204" pitchFamily="34" charset="0"/>
              <a:buChar char="•"/>
            </a:pPr>
            <a:endParaRPr lang="en-US" sz="3200" dirty="0">
              <a:latin typeface="+mj-lt"/>
            </a:endParaRPr>
          </a:p>
        </p:txBody>
      </p:sp>
      <p:sp>
        <p:nvSpPr>
          <p:cNvPr id="2" name="Title 1">
            <a:extLst>
              <a:ext uri="{FF2B5EF4-FFF2-40B4-BE49-F238E27FC236}">
                <a16:creationId xmlns:a16="http://schemas.microsoft.com/office/drawing/2014/main" xmlns="" id="{F798B5F5-B731-4268-A66A-2DAF78DE63D6}"/>
              </a:ext>
            </a:extLst>
          </p:cNvPr>
          <p:cNvSpPr>
            <a:spLocks noGrp="1"/>
          </p:cNvSpPr>
          <p:nvPr>
            <p:ph type="title"/>
          </p:nvPr>
        </p:nvSpPr>
        <p:spPr>
          <a:xfrm>
            <a:off x="740110" y="283209"/>
            <a:ext cx="10515600" cy="1037545"/>
          </a:xfrm>
        </p:spPr>
        <p:txBody>
          <a:bodyPr>
            <a:noAutofit/>
          </a:bodyPr>
          <a:lstStyle/>
          <a:p>
            <a:r>
              <a:rPr lang="en-US" dirty="0"/>
              <a:t>PubMed best practices have not changed</a:t>
            </a:r>
          </a:p>
        </p:txBody>
      </p:sp>
      <p:sp>
        <p:nvSpPr>
          <p:cNvPr id="3" name="Slide Number Placeholder 2">
            <a:extLst>
              <a:ext uri="{FF2B5EF4-FFF2-40B4-BE49-F238E27FC236}">
                <a16:creationId xmlns:a16="http://schemas.microsoft.com/office/drawing/2014/main" xmlns="" id="{D457295A-79D3-42FD-A944-AF2EC09352F1}"/>
              </a:ext>
            </a:extLst>
          </p:cNvPr>
          <p:cNvSpPr>
            <a:spLocks noGrp="1"/>
          </p:cNvSpPr>
          <p:nvPr>
            <p:ph type="sldNum" sz="quarter" idx="12"/>
          </p:nvPr>
        </p:nvSpPr>
        <p:spPr/>
        <p:txBody>
          <a:bodyPr/>
          <a:lstStyle/>
          <a:p>
            <a:fld id="{6F669CBC-9B50-4D77-B834-9E11F644C1C6}" type="slidenum">
              <a:rPr lang="en-US" smtClean="0"/>
              <a:t>6</a:t>
            </a:fld>
            <a:endParaRPr lang="en-US"/>
          </a:p>
        </p:txBody>
      </p:sp>
    </p:spTree>
    <p:extLst>
      <p:ext uri="{BB962C8B-B14F-4D97-AF65-F5344CB8AC3E}">
        <p14:creationId xmlns:p14="http://schemas.microsoft.com/office/powerpoint/2010/main" val="1102797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CED7CED4-C514-413F-A218-B81DE3C77756}"/>
              </a:ext>
              <a:ext uri="{C183D7F6-B498-43B3-948B-1728B52AA6E4}">
                <adec:decorative xmlns:adec="http://schemas.microsoft.com/office/drawing/2017/decorative" xmlns=""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7229" y="3429000"/>
            <a:ext cx="3020785" cy="302078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xmlns="" id="{D2B0B2C8-ABF6-4414-A416-6C1BF7C96E5C}"/>
              </a:ext>
            </a:extLst>
          </p:cNvPr>
          <p:cNvSpPr>
            <a:spLocks noGrp="1"/>
          </p:cNvSpPr>
          <p:nvPr>
            <p:ph idx="1"/>
          </p:nvPr>
        </p:nvSpPr>
        <p:spPr>
          <a:xfrm>
            <a:off x="838200" y="1309810"/>
            <a:ext cx="10515600" cy="3857935"/>
          </a:xfrm>
        </p:spPr>
        <p:txBody>
          <a:bodyPr>
            <a:normAutofit fontScale="55000" lnSpcReduction="20000"/>
          </a:bodyPr>
          <a:lstStyle/>
          <a:p>
            <a:pPr marL="0" indent="0">
              <a:spcBef>
                <a:spcPts val="1200"/>
              </a:spcBef>
              <a:buNone/>
            </a:pPr>
            <a:r>
              <a:rPr lang="en-US" sz="4400" b="1" dirty="0">
                <a:latin typeface="+mj-lt"/>
              </a:rPr>
              <a:t> </a:t>
            </a:r>
          </a:p>
          <a:p>
            <a:pPr>
              <a:spcAft>
                <a:spcPts val="800"/>
              </a:spcAft>
            </a:pPr>
            <a:r>
              <a:rPr lang="en-US" sz="5100" dirty="0">
                <a:latin typeface="+mj-lt"/>
              </a:rPr>
              <a:t>In November 2019, new PubMed was formally announced by NLM </a:t>
            </a:r>
          </a:p>
          <a:p>
            <a:pPr>
              <a:spcAft>
                <a:spcPts val="800"/>
              </a:spcAft>
            </a:pPr>
            <a:r>
              <a:rPr lang="en-US" sz="5100" dirty="0">
                <a:latin typeface="+mj-lt"/>
              </a:rPr>
              <a:t>In spring 2020, new PubMed will become the default</a:t>
            </a:r>
          </a:p>
          <a:p>
            <a:pPr>
              <a:spcAft>
                <a:spcPts val="800"/>
              </a:spcAft>
            </a:pPr>
            <a:r>
              <a:rPr lang="en-US" sz="5100" dirty="0">
                <a:latin typeface="+mj-lt"/>
              </a:rPr>
              <a:t>Both legacy and new PubMed run in parallel for several months</a:t>
            </a:r>
          </a:p>
          <a:p>
            <a:pPr>
              <a:spcAft>
                <a:spcPts val="800"/>
              </a:spcAft>
            </a:pPr>
            <a:r>
              <a:rPr lang="en-US" sz="5100" dirty="0">
                <a:latin typeface="+mj-lt"/>
              </a:rPr>
              <a:t>Legacy PubMed will be retired after that</a:t>
            </a:r>
          </a:p>
          <a:p>
            <a:pPr>
              <a:spcAft>
                <a:spcPts val="800"/>
              </a:spcAft>
            </a:pPr>
            <a:r>
              <a:rPr lang="en-US" sz="5100" dirty="0">
                <a:latin typeface="+mj-lt"/>
              </a:rPr>
              <a:t>And that’s just the beginning</a:t>
            </a:r>
          </a:p>
          <a:p>
            <a:endParaRPr lang="en-US" sz="4400" dirty="0">
              <a:latin typeface="+mj-lt"/>
            </a:endParaRPr>
          </a:p>
          <a:p>
            <a:pPr marL="0" indent="0">
              <a:buNone/>
            </a:pPr>
            <a:endParaRPr lang="en-US" dirty="0"/>
          </a:p>
          <a:p>
            <a:endParaRPr lang="en-US" dirty="0"/>
          </a:p>
          <a:p>
            <a:pPr marL="0" indent="0">
              <a:buNone/>
            </a:pPr>
            <a:endParaRPr lang="en-US" dirty="0"/>
          </a:p>
          <a:p>
            <a:endParaRPr lang="en-US" dirty="0"/>
          </a:p>
          <a:p>
            <a:endParaRPr lang="en-US" dirty="0"/>
          </a:p>
          <a:p>
            <a:endParaRPr lang="en-US" dirty="0"/>
          </a:p>
        </p:txBody>
      </p:sp>
      <p:sp>
        <p:nvSpPr>
          <p:cNvPr id="7" name="Title 6">
            <a:extLst>
              <a:ext uri="{FF2B5EF4-FFF2-40B4-BE49-F238E27FC236}">
                <a16:creationId xmlns:a16="http://schemas.microsoft.com/office/drawing/2014/main" xmlns="" id="{E8B09560-C90F-426F-A7F0-A124F228A12F}"/>
              </a:ext>
            </a:extLst>
          </p:cNvPr>
          <p:cNvSpPr>
            <a:spLocks noGrp="1"/>
          </p:cNvSpPr>
          <p:nvPr>
            <p:ph type="title"/>
          </p:nvPr>
        </p:nvSpPr>
        <p:spPr>
          <a:xfrm>
            <a:off x="753986" y="126425"/>
            <a:ext cx="10515600" cy="1325563"/>
          </a:xfrm>
        </p:spPr>
        <p:txBody>
          <a:bodyPr/>
          <a:lstStyle/>
          <a:p>
            <a:r>
              <a:rPr lang="en-US" dirty="0"/>
              <a:t>Timing</a:t>
            </a:r>
          </a:p>
        </p:txBody>
      </p:sp>
      <p:sp>
        <p:nvSpPr>
          <p:cNvPr id="2" name="Slide Number Placeholder 1">
            <a:extLst>
              <a:ext uri="{FF2B5EF4-FFF2-40B4-BE49-F238E27FC236}">
                <a16:creationId xmlns:a16="http://schemas.microsoft.com/office/drawing/2014/main" xmlns="" id="{EF25F5E2-3F3B-49A2-B26B-312CFB0F4B2D}"/>
              </a:ext>
            </a:extLst>
          </p:cNvPr>
          <p:cNvSpPr>
            <a:spLocks noGrp="1"/>
          </p:cNvSpPr>
          <p:nvPr>
            <p:ph type="sldNum" sz="quarter" idx="12"/>
          </p:nvPr>
        </p:nvSpPr>
        <p:spPr/>
        <p:txBody>
          <a:bodyPr/>
          <a:lstStyle/>
          <a:p>
            <a:fld id="{6F669CBC-9B50-4D77-B834-9E11F644C1C6}" type="slidenum">
              <a:rPr lang="en-US" smtClean="0"/>
              <a:t>7</a:t>
            </a:fld>
            <a:endParaRPr lang="en-US"/>
          </a:p>
        </p:txBody>
      </p:sp>
    </p:spTree>
    <p:extLst>
      <p:ext uri="{BB962C8B-B14F-4D97-AF65-F5344CB8AC3E}">
        <p14:creationId xmlns:p14="http://schemas.microsoft.com/office/powerpoint/2010/main" val="195716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98B5F5-B731-4268-A66A-2DAF78DE63D6}"/>
              </a:ext>
            </a:extLst>
          </p:cNvPr>
          <p:cNvSpPr>
            <a:spLocks noGrp="1"/>
          </p:cNvSpPr>
          <p:nvPr>
            <p:ph type="title"/>
          </p:nvPr>
        </p:nvSpPr>
        <p:spPr>
          <a:xfrm>
            <a:off x="753965" y="255286"/>
            <a:ext cx="10515600" cy="1037545"/>
          </a:xfrm>
        </p:spPr>
        <p:txBody>
          <a:bodyPr>
            <a:normAutofit/>
          </a:bodyPr>
          <a:lstStyle/>
          <a:p>
            <a:r>
              <a:rPr lang="en-US" dirty="0"/>
              <a:t>Still to come…</a:t>
            </a:r>
          </a:p>
        </p:txBody>
      </p:sp>
      <p:sp>
        <p:nvSpPr>
          <p:cNvPr id="7" name="Content Placeholder 6">
            <a:extLst>
              <a:ext uri="{FF2B5EF4-FFF2-40B4-BE49-F238E27FC236}">
                <a16:creationId xmlns:a16="http://schemas.microsoft.com/office/drawing/2014/main" xmlns="" id="{5764A772-339D-42D5-A1DD-EA31B16574BF}"/>
              </a:ext>
            </a:extLst>
          </p:cNvPr>
          <p:cNvSpPr>
            <a:spLocks noGrp="1"/>
          </p:cNvSpPr>
          <p:nvPr>
            <p:ph idx="1"/>
          </p:nvPr>
        </p:nvSpPr>
        <p:spPr>
          <a:xfrm>
            <a:off x="763556" y="1333254"/>
            <a:ext cx="10515600" cy="4599195"/>
          </a:xfrm>
        </p:spPr>
        <p:txBody>
          <a:bodyPr>
            <a:normAutofit fontScale="92500" lnSpcReduction="10000"/>
          </a:bodyPr>
          <a:lstStyle/>
          <a:p>
            <a:r>
              <a:rPr lang="en-US" sz="3200" dirty="0">
                <a:latin typeface="+mj-lt"/>
              </a:rPr>
              <a:t>These tools will go to the new PubMed when it is the default:</a:t>
            </a:r>
          </a:p>
          <a:p>
            <a:pPr lvl="1"/>
            <a:r>
              <a:rPr lang="en-US" dirty="0">
                <a:latin typeface="+mj-lt"/>
              </a:rPr>
              <a:t>Search from the </a:t>
            </a:r>
            <a:r>
              <a:rPr lang="en-US" dirty="0" err="1">
                <a:latin typeface="+mj-lt"/>
              </a:rPr>
              <a:t>MeSH</a:t>
            </a:r>
            <a:r>
              <a:rPr lang="en-US" dirty="0">
                <a:latin typeface="+mj-lt"/>
              </a:rPr>
              <a:t> database</a:t>
            </a:r>
          </a:p>
          <a:p>
            <a:pPr lvl="1"/>
            <a:r>
              <a:rPr lang="en-US" dirty="0">
                <a:latin typeface="+mj-lt"/>
              </a:rPr>
              <a:t>Search from NLM Catalog</a:t>
            </a:r>
          </a:p>
          <a:p>
            <a:pPr lvl="1"/>
            <a:r>
              <a:rPr lang="en-US" dirty="0">
                <a:latin typeface="+mj-lt"/>
              </a:rPr>
              <a:t>Clinical Queries</a:t>
            </a:r>
          </a:p>
          <a:p>
            <a:pPr lvl="1"/>
            <a:r>
              <a:rPr lang="en-US" dirty="0">
                <a:latin typeface="+mj-lt"/>
              </a:rPr>
              <a:t>Single Citation Matcher</a:t>
            </a:r>
          </a:p>
          <a:p>
            <a:pPr lvl="1">
              <a:spcAft>
                <a:spcPts val="1200"/>
              </a:spcAft>
            </a:pPr>
            <a:r>
              <a:rPr lang="en-US" dirty="0">
                <a:latin typeface="+mj-lt"/>
              </a:rPr>
              <a:t>Batch Citation Matcher</a:t>
            </a:r>
          </a:p>
          <a:p>
            <a:pPr>
              <a:spcAft>
                <a:spcPts val="1200"/>
              </a:spcAft>
            </a:pPr>
            <a:r>
              <a:rPr lang="en-US" sz="3200" dirty="0">
                <a:latin typeface="+mj-lt"/>
              </a:rPr>
              <a:t>My NCBI will direct to the new PubMed – saved searches, alerts will not need to be recreated.</a:t>
            </a:r>
          </a:p>
          <a:p>
            <a:pPr>
              <a:spcAft>
                <a:spcPts val="1200"/>
              </a:spcAft>
            </a:pPr>
            <a:r>
              <a:rPr lang="en-US" sz="3200" dirty="0">
                <a:latin typeface="+mj-lt"/>
              </a:rPr>
              <a:t>A New PubMed API</a:t>
            </a:r>
          </a:p>
          <a:p>
            <a:pPr>
              <a:spcAft>
                <a:spcPts val="1200"/>
              </a:spcAft>
            </a:pPr>
            <a:r>
              <a:rPr lang="en-US" sz="3200" dirty="0">
                <a:latin typeface="+mj-lt"/>
              </a:rPr>
              <a:t>And more…</a:t>
            </a:r>
          </a:p>
        </p:txBody>
      </p:sp>
      <p:sp>
        <p:nvSpPr>
          <p:cNvPr id="3" name="Slide Number Placeholder 2">
            <a:extLst>
              <a:ext uri="{FF2B5EF4-FFF2-40B4-BE49-F238E27FC236}">
                <a16:creationId xmlns:a16="http://schemas.microsoft.com/office/drawing/2014/main" xmlns="" id="{1C1FD8A3-4A29-47F9-A767-D90E4C2364AB}"/>
              </a:ext>
            </a:extLst>
          </p:cNvPr>
          <p:cNvSpPr>
            <a:spLocks noGrp="1"/>
          </p:cNvSpPr>
          <p:nvPr>
            <p:ph type="sldNum" sz="quarter" idx="12"/>
          </p:nvPr>
        </p:nvSpPr>
        <p:spPr/>
        <p:txBody>
          <a:bodyPr/>
          <a:lstStyle/>
          <a:p>
            <a:fld id="{6F669CBC-9B50-4D77-B834-9E11F644C1C6}" type="slidenum">
              <a:rPr lang="en-US" smtClean="0"/>
              <a:t>8</a:t>
            </a:fld>
            <a:endParaRPr lang="en-US"/>
          </a:p>
        </p:txBody>
      </p:sp>
    </p:spTree>
    <p:extLst>
      <p:ext uri="{BB962C8B-B14F-4D97-AF65-F5344CB8AC3E}">
        <p14:creationId xmlns:p14="http://schemas.microsoft.com/office/powerpoint/2010/main" val="4031266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ubMed Labs home screen">
            <a:extLst>
              <a:ext uri="{FF2B5EF4-FFF2-40B4-BE49-F238E27FC236}">
                <a16:creationId xmlns:a16="http://schemas.microsoft.com/office/drawing/2014/main" xmlns="" id="{B540FD71-93ED-44BC-A49D-7AD0CACAE01D}"/>
              </a:ext>
            </a:extLst>
          </p:cNvPr>
          <p:cNvPicPr>
            <a:picLocks noChangeAspect="1"/>
          </p:cNvPicPr>
          <p:nvPr/>
        </p:nvPicPr>
        <p:blipFill>
          <a:blip r:embed="rId3"/>
          <a:stretch>
            <a:fillRect/>
          </a:stretch>
        </p:blipFill>
        <p:spPr>
          <a:xfrm>
            <a:off x="5019862" y="1016337"/>
            <a:ext cx="6203943" cy="4994336"/>
          </a:xfrm>
          <a:prstGeom prst="rect">
            <a:avLst/>
          </a:prstGeom>
          <a:ln>
            <a:solidFill>
              <a:schemeClr val="accent1"/>
            </a:solidFill>
          </a:ln>
        </p:spPr>
      </p:pic>
      <p:sp>
        <p:nvSpPr>
          <p:cNvPr id="4" name="Rectangle 3">
            <a:extLst>
              <a:ext uri="{FF2B5EF4-FFF2-40B4-BE49-F238E27FC236}">
                <a16:creationId xmlns:a16="http://schemas.microsoft.com/office/drawing/2014/main" xmlns="" id="{5D8FDED4-78AC-4905-903C-34EBB3231826}"/>
              </a:ext>
            </a:extLst>
          </p:cNvPr>
          <p:cNvSpPr/>
          <p:nvPr/>
        </p:nvSpPr>
        <p:spPr>
          <a:xfrm>
            <a:off x="719928" y="2642122"/>
            <a:ext cx="3893636" cy="2062103"/>
          </a:xfrm>
          <a:prstGeom prst="rect">
            <a:avLst/>
          </a:prstGeom>
        </p:spPr>
        <p:txBody>
          <a:bodyPr wrap="square">
            <a:spAutoFit/>
          </a:bodyPr>
          <a:lstStyle/>
          <a:p>
            <a:r>
              <a:rPr lang="en-US" sz="3200" b="1" dirty="0">
                <a:solidFill>
                  <a:srgbClr val="616265"/>
                </a:solidFill>
                <a:latin typeface="+mj-lt"/>
              </a:rPr>
              <a:t>Searches</a:t>
            </a:r>
          </a:p>
          <a:p>
            <a:pPr marL="457200" indent="-457200">
              <a:buFont typeface="Arial" panose="020B0604020202020204" pitchFamily="34" charset="0"/>
              <a:buChar char="•"/>
            </a:pPr>
            <a:r>
              <a:rPr lang="en-US" sz="3200" dirty="0">
                <a:solidFill>
                  <a:srgbClr val="616265"/>
                </a:solidFill>
                <a:latin typeface="+mj-lt"/>
              </a:rPr>
              <a:t>Known Item</a:t>
            </a:r>
          </a:p>
          <a:p>
            <a:pPr marL="457200" indent="-457200">
              <a:buFont typeface="Arial" panose="020B0604020202020204" pitchFamily="34" charset="0"/>
              <a:buChar char="•"/>
            </a:pPr>
            <a:r>
              <a:rPr lang="en-US" sz="3200" dirty="0">
                <a:solidFill>
                  <a:srgbClr val="616265"/>
                </a:solidFill>
                <a:latin typeface="+mj-lt"/>
              </a:rPr>
              <a:t>Subject</a:t>
            </a:r>
          </a:p>
          <a:p>
            <a:pPr marL="457200" indent="-457200">
              <a:buFont typeface="Arial" panose="020B0604020202020204" pitchFamily="34" charset="0"/>
              <a:buChar char="•"/>
            </a:pPr>
            <a:r>
              <a:rPr lang="en-US" sz="3200" dirty="0">
                <a:solidFill>
                  <a:srgbClr val="616265"/>
                </a:solidFill>
              </a:rPr>
              <a:t>Author</a:t>
            </a:r>
          </a:p>
        </p:txBody>
      </p:sp>
      <p:sp>
        <p:nvSpPr>
          <p:cNvPr id="3" name="Rectangle 2">
            <a:extLst>
              <a:ext uri="{FF2B5EF4-FFF2-40B4-BE49-F238E27FC236}">
                <a16:creationId xmlns:a16="http://schemas.microsoft.com/office/drawing/2014/main" xmlns="" id="{C1C89485-3C08-43E6-B925-ECB09A434CDD}"/>
              </a:ext>
            </a:extLst>
          </p:cNvPr>
          <p:cNvSpPr/>
          <p:nvPr/>
        </p:nvSpPr>
        <p:spPr>
          <a:xfrm>
            <a:off x="663557" y="1151755"/>
            <a:ext cx="4151331" cy="446276"/>
          </a:xfrm>
          <a:prstGeom prst="rect">
            <a:avLst/>
          </a:prstGeom>
        </p:spPr>
        <p:txBody>
          <a:bodyPr wrap="square">
            <a:spAutoFit/>
          </a:bodyPr>
          <a:lstStyle/>
          <a:p>
            <a:r>
              <a:rPr lang="en-US" sz="2300" dirty="0">
                <a:solidFill>
                  <a:srgbClr val="616265"/>
                </a:solidFill>
              </a:rPr>
              <a:t>https://pubmed.ncbi.nlm.nih.gov</a:t>
            </a:r>
          </a:p>
        </p:txBody>
      </p:sp>
      <p:sp>
        <p:nvSpPr>
          <p:cNvPr id="2" name="Title 1">
            <a:extLst>
              <a:ext uri="{FF2B5EF4-FFF2-40B4-BE49-F238E27FC236}">
                <a16:creationId xmlns:a16="http://schemas.microsoft.com/office/drawing/2014/main" xmlns="" id="{B44E9771-0AEB-4C48-BDC2-8F50A7C34EAC}"/>
              </a:ext>
            </a:extLst>
          </p:cNvPr>
          <p:cNvSpPr>
            <a:spLocks noGrp="1"/>
          </p:cNvSpPr>
          <p:nvPr>
            <p:ph type="title"/>
          </p:nvPr>
        </p:nvSpPr>
        <p:spPr>
          <a:xfrm>
            <a:off x="708205" y="412755"/>
            <a:ext cx="10515600" cy="711321"/>
          </a:xfrm>
        </p:spPr>
        <p:txBody>
          <a:bodyPr/>
          <a:lstStyle/>
          <a:p>
            <a:r>
              <a:rPr lang="en-US" dirty="0"/>
              <a:t>Try the new PubMed</a:t>
            </a:r>
          </a:p>
        </p:txBody>
      </p:sp>
      <p:sp>
        <p:nvSpPr>
          <p:cNvPr id="5" name="Slide Number Placeholder 4">
            <a:extLst>
              <a:ext uri="{FF2B5EF4-FFF2-40B4-BE49-F238E27FC236}">
                <a16:creationId xmlns:a16="http://schemas.microsoft.com/office/drawing/2014/main" xmlns="" id="{FFCA4D06-C164-416C-8FD1-06BEDA031E81}"/>
              </a:ext>
            </a:extLst>
          </p:cNvPr>
          <p:cNvSpPr>
            <a:spLocks noGrp="1"/>
          </p:cNvSpPr>
          <p:nvPr>
            <p:ph type="sldNum" sz="quarter" idx="12"/>
          </p:nvPr>
        </p:nvSpPr>
        <p:spPr/>
        <p:txBody>
          <a:bodyPr/>
          <a:lstStyle/>
          <a:p>
            <a:fld id="{6F669CBC-9B50-4D77-B834-9E11F644C1C6}" type="slidenum">
              <a:rPr lang="en-US" smtClean="0"/>
              <a:t>9</a:t>
            </a:fld>
            <a:endParaRPr lang="en-US"/>
          </a:p>
        </p:txBody>
      </p:sp>
    </p:spTree>
    <p:extLst>
      <p:ext uri="{BB962C8B-B14F-4D97-AF65-F5344CB8AC3E}">
        <p14:creationId xmlns:p14="http://schemas.microsoft.com/office/powerpoint/2010/main" val="3532429606"/>
      </p:ext>
    </p:extLst>
  </p:cSld>
  <p:clrMapOvr>
    <a:masterClrMapping/>
  </p:clrMapOvr>
</p:sld>
</file>

<file path=ppt/theme/theme1.xml><?xml version="1.0" encoding="utf-8"?>
<a:theme xmlns:a="http://schemas.openxmlformats.org/drawingml/2006/main" name="NTO White w gray text">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WIDE.potx" id="{0F0190FA-4B4C-4597-80A5-EBFD2694A27B}" vid="{EB8DA9C5-18A6-495A-8C63-5F93DE9D3EB4}"/>
    </a:ext>
  </a:extLst>
</a:theme>
</file>

<file path=ppt/theme/theme2.xml><?xml version="1.0" encoding="utf-8"?>
<a:theme xmlns:a="http://schemas.openxmlformats.org/drawingml/2006/main" name="NTO Blu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WIDE.potx" id="{0F0190FA-4B4C-4597-80A5-EBFD2694A27B}" vid="{9FF7E26E-56AF-4622-86E4-CF578BB57232}"/>
    </a:ext>
  </a:extLst>
</a:theme>
</file>

<file path=ppt/theme/theme3.xml><?xml version="1.0" encoding="utf-8"?>
<a:theme xmlns:a="http://schemas.openxmlformats.org/drawingml/2006/main" name="NTO Black">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WIDE.potx" id="{0F0190FA-4B4C-4597-80A5-EBFD2694A27B}" vid="{3E78EFA1-0F31-4536-9B71-88940AF1CADD}"/>
    </a:ext>
  </a:extLst>
</a:theme>
</file>

<file path=ppt/theme/theme4.xml><?xml version="1.0" encoding="utf-8"?>
<a:theme xmlns:a="http://schemas.openxmlformats.org/drawingml/2006/main" name="NTO Gray">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WIDE.potx" id="{0F0190FA-4B4C-4597-80A5-EBFD2694A27B}" vid="{E594446E-A5CF-48FC-9FBE-66B0B4A3008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NTO Template (NEW LOGO 4-27-17)WIDE</Template>
  <TotalTime>0</TotalTime>
  <Words>3023</Words>
  <Application>Microsoft Office PowerPoint</Application>
  <PresentationFormat>Widescreen</PresentationFormat>
  <Paragraphs>408</Paragraphs>
  <Slides>35</Slides>
  <Notes>35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35</vt:i4>
      </vt:variant>
    </vt:vector>
  </HeadingPairs>
  <TitlesOfParts>
    <vt:vector size="46" baseType="lpstr">
      <vt:lpstr>Arial</vt:lpstr>
      <vt:lpstr>Calibri</vt:lpstr>
      <vt:lpstr>Calibri Light</vt:lpstr>
      <vt:lpstr>Helvetica</vt:lpstr>
      <vt:lpstr>Lucida Sans Unicode</vt:lpstr>
      <vt:lpstr>Roboto</vt:lpstr>
      <vt:lpstr>Times New Roman</vt:lpstr>
      <vt:lpstr>NTO White w gray text</vt:lpstr>
      <vt:lpstr>NTO Blue</vt:lpstr>
      <vt:lpstr>NTO Black</vt:lpstr>
      <vt:lpstr>NTO Gray</vt:lpstr>
      <vt:lpstr>A New PubMed</vt:lpstr>
      <vt:lpstr>New PubMed</vt:lpstr>
      <vt:lpstr>The features you rely on…</vt:lpstr>
      <vt:lpstr>…plus new features for a better experience</vt:lpstr>
      <vt:lpstr>…plus enhanced retrieval</vt:lpstr>
      <vt:lpstr>PubMed best practices have not changed</vt:lpstr>
      <vt:lpstr>Timing</vt:lpstr>
      <vt:lpstr>Still to come…</vt:lpstr>
      <vt:lpstr>Try the new PubMed</vt:lpstr>
      <vt:lpstr>Known Item Search: marom medicine 2016</vt:lpstr>
      <vt:lpstr>Known Item Search: marom medicine 2016</vt:lpstr>
      <vt:lpstr>Sidebar Menu </vt:lpstr>
      <vt:lpstr>Cite</vt:lpstr>
      <vt:lpstr>Subject Search: otitis media treatment</vt:lpstr>
      <vt:lpstr>Results Page</vt:lpstr>
      <vt:lpstr>Previous &amp; Next </vt:lpstr>
      <vt:lpstr>Save and Email results </vt:lpstr>
      <vt:lpstr>Save to File - Options </vt:lpstr>
      <vt:lpstr>Email - Options</vt:lpstr>
      <vt:lpstr>More Actions Menu</vt:lpstr>
      <vt:lpstr>Filters</vt:lpstr>
      <vt:lpstr>My NCBI Custom Filters</vt:lpstr>
      <vt:lpstr>Create Alert</vt:lpstr>
      <vt:lpstr>Advanced Search and History</vt:lpstr>
      <vt:lpstr>Advanced Search and History</vt:lpstr>
      <vt:lpstr>Search History</vt:lpstr>
      <vt:lpstr>Search Details</vt:lpstr>
      <vt:lpstr>New retrieval features</vt:lpstr>
      <vt:lpstr>New Retrieval Features: Enhanced Synonymy</vt:lpstr>
      <vt:lpstr>New Retrieval Features:  Better British/American Mapping</vt:lpstr>
      <vt:lpstr>New Retrieval Features:  Unlimited Truncation</vt:lpstr>
      <vt:lpstr>It’s all on mobile, too!</vt:lpstr>
      <vt:lpstr>Key Points: New PubMed</vt:lpstr>
      <vt:lpstr>Communication and Planning</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2019-09-30T22:17:40Z</dcterms:created>
  <dcterms:modified xsi:type="dcterms:W3CDTF">2020-04-25T04:37:49Z</dcterms:modified>
</cp:coreProperties>
</file>